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8" r:id="rId1"/>
  </p:sldMasterIdLst>
  <p:notesMasterIdLst>
    <p:notesMasterId r:id="rId4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114" y="5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75" y="685800"/>
            <a:ext cx="60963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122844101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css.umich.edu/factsheets/us-grid-energy-storage-factsheet"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energystorageexchange.org/projects/data_visualization"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about.bnef.com/blog/global-storage-market-double-six-times-2030/"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2.deloitte.com/content/dam/Deloitte/us/Documents/energy-resources/us-er-energy-storage-tracking-technologies-transform-power-sector.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2.deloitte.com/content/dam/Deloitte/us/Documents/energy-resources/us-er-energy-storage-tracking-technologies-transform-power-sector.pdf"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energystorage.org/energy-storage/glossary/#208" TargetMode="External"/><Relationship Id="rId3" Type="http://schemas.openxmlformats.org/officeDocument/2006/relationships/hyperlink" Target="http://energystorage.org/energy-storage/technology-applications/end-user-bill-management" TargetMode="External"/><Relationship Id="rId7" Type="http://schemas.openxmlformats.org/officeDocument/2006/relationships/hyperlink" Target="http://energystorage.org/energy-storage/glossary/#252"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energystorage.org/energy-storage/glossary/#267" TargetMode="External"/><Relationship Id="rId5" Type="http://schemas.openxmlformats.org/officeDocument/2006/relationships/hyperlink" Target="http://energystorage.org/energy-storage/glossary/#596" TargetMode="External"/><Relationship Id="rId4" Type="http://schemas.openxmlformats.org/officeDocument/2006/relationships/hyperlink" Target="http://energystorage.org/energy-storage/glossary/#241" TargetMode="External"/><Relationship Id="rId9" Type="http://schemas.openxmlformats.org/officeDocument/2006/relationships/hyperlink" Target="http://energystorage.org/energy-storage/glossary/#209"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energystorage.org/energy-storage/glossary/#226"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electrek.co/2018/01/23/tesla-giant-battery-australia-1-million/" TargetMode="External"/><Relationship Id="rId7" Type="http://schemas.openxmlformats.org/officeDocument/2006/relationships/hyperlink" Target="https://www.bnl.gov/newsroom/news.php?a=212678"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energy.gov/eere/articles/how-does-lithium-ion-battery-work" TargetMode="External"/><Relationship Id="rId5" Type="http://schemas.openxmlformats.org/officeDocument/2006/relationships/hyperlink" Target="https://www2.deloitte.com/content/dam/Deloitte/us/Documents/energy-resources/us-er-energy-storage-tracking-technologies-transform-power-sector.pdf" TargetMode="External"/><Relationship Id="rId4" Type="http://schemas.openxmlformats.org/officeDocument/2006/relationships/hyperlink" Target="http://energystorage.org/energy-storage-1"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slideshare.net/e4sv/banglore-jul16-ces-is-at-the-forefront-of-competitive-electricity-markets-and-emerging-technology-trends"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batteryuniversity.com/learn/article/global_battery_markets"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www.bloomberg.com/news/articles/2017-05-22/move-over-tesla-europe-s-building-its-own-battery-gigafactories"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proquest.safaribooksonline.com.ezp-prod1.hul.harvard.edu/book/electrical-engineering/power-systems/9780470974094/firstchapter?reader=pf&amp;readerfullscreen=&amp;readerleftmenu=1#X2ludGVybmFsX1BGVmlldz94bWxpZD05NzgwNDcwOTc0MDk0JTJGMjY3Jl9faW1hZ2VwYWdlcmVzb2x1dGlvbj04MDAmcXVlcnk9"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en.wikipedia.org/wiki/List_of_energy_storage_projects#cite_ref-DOE_14-0"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www.greentechmedia.com/articles/read/aliso-canyon-emergency-batteries-officially-up-and-running-from-tesla-green#gs.5atnqzc"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www.mozes.co.uk/" TargetMode="External"/><Relationship Id="rId2" Type="http://schemas.openxmlformats.org/officeDocument/2006/relationships/slide" Target="../slides/slide27.xml"/><Relationship Id="rId1" Type="http://schemas.openxmlformats.org/officeDocument/2006/relationships/notesMaster" Target="../notesMasters/notesMaster1.xml"/><Relationship Id="rId6" Type="http://schemas.openxmlformats.org/officeDocument/2006/relationships/hyperlink" Target="http://www.h2020-project-sensible.eu/demonstrator-sites/nottingham-demonstrator-site.aspx" TargetMode="External"/><Relationship Id="rId5" Type="http://schemas.openxmlformats.org/officeDocument/2006/relationships/hyperlink" Target="http://www.nottingham.ac.uk/news/pressreleases/2017/may/pioneering-community-energy-storage-project-in-nottingham-connects-its-first-household-battery-storage-system-to-the-grid.aspx.aspx" TargetMode="External"/><Relationship Id="rId4" Type="http://schemas.openxmlformats.org/officeDocument/2006/relationships/hyperlink" Target="http://www.nottenergy.com/projects/domestic/sungain_battery_storage_project/" TargetMode="Externa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energystorage.org/energy-storage/case-studies/trane-st-lucie-case"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mae.engr.ucdavis.edu/jwpark/DavisSite/pages/BWF-microgrid.html#whyUS"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en.wikipedia.org/wiki/List_of_energy_storage_projects#cite_ref-DOE_14-0" TargetMode="External"/><Relationship Id="rId2" Type="http://schemas.openxmlformats.org/officeDocument/2006/relationships/slide" Target="../slides/slide30.xml"/><Relationship Id="rId1" Type="http://schemas.openxmlformats.org/officeDocument/2006/relationships/notesMaster" Target="../notesMasters/notesMaster1.xml"/><Relationship Id="rId5" Type="http://schemas.openxmlformats.org/officeDocument/2006/relationships/hyperlink" Target="http://www.energystorageexchange.org/projects/286" TargetMode="External"/><Relationship Id="rId4" Type="http://schemas.openxmlformats.org/officeDocument/2006/relationships/hyperlink" Target="http://www.energystorageexchange.org/projects"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twitter.com/ForesterNetwork/status/778652581031796736"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s://www.slideshare.net/e4sv/banglore-jul16-ces-is-at-the-forefront-of-competitive-electricity-markets-and-emerging-technology-trends" TargetMode="Externa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jdsupra.com/legalnews/energy-storage-handbook-38441/"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170.63.40.34/DPU/FileRoomAPI/api/Attachments/Get/?path=17-05/1705_Final_Order_Revenue_Requi.pdf" TargetMode="External"/><Relationship Id="rId2" Type="http://schemas.openxmlformats.org/officeDocument/2006/relationships/slide" Target="../slides/slide38.xml"/><Relationship Id="rId1" Type="http://schemas.openxmlformats.org/officeDocument/2006/relationships/notesMaster" Target="../notesMasters/notesMaster1.xml"/><Relationship Id="rId4" Type="http://schemas.openxmlformats.org/officeDocument/2006/relationships/hyperlink" Target="https://www.eversource.com/content/docs/default-source/ema---pdfs/public-hearings/16-178.pdf" TargetMode="Externa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www.technologyreview.com/s/609560/surge-of-carbon-pricing-proposals-coming-in-the-new-year/" TargetMode="External"/><Relationship Id="rId2" Type="http://schemas.openxmlformats.org/officeDocument/2006/relationships/slide" Target="../slides/slide41.xml"/><Relationship Id="rId1" Type="http://schemas.openxmlformats.org/officeDocument/2006/relationships/notesMaster" Target="../notesMasters/notesMaster1.xml"/><Relationship Id="rId5" Type="http://schemas.openxmlformats.org/officeDocument/2006/relationships/hyperlink" Target="http://docs.cpuc.ca.gov/PublishedDocs/Efile/G000/M202/K276/202276301.PDF" TargetMode="External"/><Relationship Id="rId4" Type="http://schemas.openxmlformats.org/officeDocument/2006/relationships/hyperlink" Target="http://www.cpuc.ca.gov/WorkArea/DownloadAsset.aspx?id=6442454964" TargetMode="Externa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www.utilitydive.com/news/6-months-after-target-adoption-massachusetts-sees-energy-storage-growth-c/515353/" TargetMode="External"/><Relationship Id="rId2" Type="http://schemas.openxmlformats.org/officeDocument/2006/relationships/slide" Target="../slides/slide42.xml"/><Relationship Id="rId1" Type="http://schemas.openxmlformats.org/officeDocument/2006/relationships/notesMaster" Target="../notesMasters/notesMaster1.xml"/><Relationship Id="rId4" Type="http://schemas.openxmlformats.org/officeDocument/2006/relationships/hyperlink" Target="https://www.utilitydive.com/news/is-solarstorage-eligible-for-net-metering-in-massachusetts-tesla-and-othe/508386/" TargetMode="Externa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Shape 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9" name="Shape 6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222291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Shape 8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9" name="Shape 8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2806136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2" name="Shape 11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Source: </a:t>
            </a:r>
            <a:r>
              <a:rPr lang="en" u="sng">
                <a:solidFill>
                  <a:schemeClr val="hlink"/>
                </a:solidFill>
                <a:hlinkClick r:id="rId3"/>
              </a:rPr>
              <a:t>http://css.umich.edu/factsheets/us-grid-energy-storage-factsheet</a:t>
            </a:r>
            <a:endParaRPr/>
          </a:p>
          <a:p>
            <a:pPr marL="0" lvl="0" indent="0">
              <a:spcBef>
                <a:spcPts val="0"/>
              </a:spcBef>
              <a:spcAft>
                <a:spcPts val="0"/>
              </a:spcAft>
              <a:buNone/>
            </a:pPr>
            <a:r>
              <a:rPr lang="en" sz="1800"/>
              <a:t>*</a:t>
            </a:r>
            <a:r>
              <a:rPr lang="en" sz="1800">
                <a:solidFill>
                  <a:schemeClr val="dk1"/>
                </a:solidFill>
                <a:latin typeface="Quattrocento Sans"/>
                <a:ea typeface="Quattrocento Sans"/>
                <a:cs typeface="Quattrocento Sans"/>
                <a:sym typeface="Quattrocento Sans"/>
              </a:rPr>
              <a:t> The maximum charge/discharge power, and the amount of energy capable of being stored, respectively.</a:t>
            </a:r>
            <a:endParaRPr sz="1800">
              <a:solidFill>
                <a:schemeClr val="dk1"/>
              </a:solidFill>
              <a:latin typeface="Quattrocento Sans"/>
              <a:ea typeface="Quattrocento Sans"/>
              <a:cs typeface="Quattrocento Sans"/>
              <a:sym typeface="Quattrocento Sans"/>
            </a:endParaRPr>
          </a:p>
          <a:p>
            <a:pPr marL="0" lvl="0" indent="0">
              <a:spcBef>
                <a:spcPts val="0"/>
              </a:spcBef>
              <a:spcAft>
                <a:spcPts val="0"/>
              </a:spcAft>
              <a:buNone/>
            </a:pPr>
            <a:r>
              <a:rPr lang="en" sz="1800">
                <a:solidFill>
                  <a:schemeClr val="dk1"/>
                </a:solidFill>
                <a:latin typeface="Quattrocento Sans"/>
                <a:ea typeface="Quattrocento Sans"/>
                <a:cs typeface="Quattrocento Sans"/>
                <a:sym typeface="Quattrocento Sans"/>
              </a:rPr>
              <a:t>** (Compared to 1,081 GW of total in service installed generation capacity). Globally, installed energy storage totaled 175.9 GW. </a:t>
            </a:r>
            <a:endParaRPr sz="1800">
              <a:solidFill>
                <a:schemeClr val="dk1"/>
              </a:solidFill>
              <a:latin typeface="Quattrocento Sans"/>
              <a:ea typeface="Quattrocento Sans"/>
              <a:cs typeface="Quattrocento Sans"/>
              <a:sym typeface="Quattrocento Sans"/>
            </a:endParaRPr>
          </a:p>
          <a:p>
            <a:pPr marL="0" lvl="0" indent="0">
              <a:spcBef>
                <a:spcPts val="0"/>
              </a:spcBef>
              <a:spcAft>
                <a:spcPts val="0"/>
              </a:spcAft>
              <a:buNone/>
            </a:pPr>
            <a:r>
              <a:rPr lang="en" sz="1800">
                <a:solidFill>
                  <a:schemeClr val="dk1"/>
                </a:solidFill>
                <a:latin typeface="Quattrocento Sans"/>
                <a:ea typeface="Quattrocento Sans"/>
                <a:cs typeface="Quattrocento Sans"/>
                <a:sym typeface="Quattrocento Sans"/>
              </a:rPr>
              <a:t>***For comparison, 10% of delivered power in Europe and 15% of delivered power in Japan are cycled through energy storage facilities.</a:t>
            </a:r>
            <a:endParaRPr sz="1800">
              <a:solidFill>
                <a:schemeClr val="dk1"/>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3723139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1" name="Shape 12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*Excludes Pumped Hydro Systems</a:t>
            </a:r>
            <a:endParaRPr/>
          </a:p>
          <a:p>
            <a:pPr marL="0" lvl="0" indent="0">
              <a:spcBef>
                <a:spcPts val="0"/>
              </a:spcBef>
              <a:spcAft>
                <a:spcPts val="0"/>
              </a:spcAft>
              <a:buNone/>
            </a:pPr>
            <a:r>
              <a:rPr lang="en" u="sng">
                <a:solidFill>
                  <a:schemeClr val="hlink"/>
                </a:solidFill>
                <a:hlinkClick r:id="rId3"/>
              </a:rPr>
              <a:t>http://www.energystorageexchange.org/projects/data_visualization</a:t>
            </a:r>
            <a:endParaRPr/>
          </a:p>
          <a:p>
            <a:pPr marL="0" lvl="0" indent="0">
              <a:spcBef>
                <a:spcPts val="0"/>
              </a:spcBef>
              <a:spcAft>
                <a:spcPts val="0"/>
              </a:spcAft>
              <a:buNone/>
            </a:pPr>
            <a:endParaRPr/>
          </a:p>
          <a:p>
            <a:pPr marL="0" lvl="0" indent="0">
              <a:spcBef>
                <a:spcPts val="0"/>
              </a:spcBef>
              <a:spcAft>
                <a:spcPts val="0"/>
              </a:spcAft>
              <a:buNone/>
            </a:pPr>
            <a:endParaRPr/>
          </a:p>
        </p:txBody>
      </p:sp>
    </p:spTree>
    <p:extLst>
      <p:ext uri="{BB962C8B-B14F-4D97-AF65-F5344CB8AC3E}">
        <p14:creationId xmlns:p14="http://schemas.microsoft.com/office/powerpoint/2010/main" val="34365339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8" name="Shape 12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u="sng">
                <a:solidFill>
                  <a:schemeClr val="hlink"/>
                </a:solidFill>
                <a:hlinkClick r:id="rId3"/>
              </a:rPr>
              <a:t>https://about.bnef.com/blog/global-storage-market-double-six-times-2030/</a:t>
            </a:r>
            <a:endParaRPr/>
          </a:p>
          <a:p>
            <a:pPr marL="0" lvl="0" indent="0">
              <a:spcBef>
                <a:spcPts val="0"/>
              </a:spcBef>
              <a:spcAft>
                <a:spcPts val="0"/>
              </a:spcAft>
              <a:buNone/>
            </a:pPr>
            <a:endParaRPr/>
          </a:p>
        </p:txBody>
      </p:sp>
    </p:spTree>
    <p:extLst>
      <p:ext uri="{BB962C8B-B14F-4D97-AF65-F5344CB8AC3E}">
        <p14:creationId xmlns:p14="http://schemas.microsoft.com/office/powerpoint/2010/main" val="14880228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346715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4" name="Shape 14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8203164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0" name="Shape 1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686447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Shape 17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7" name="Shape 17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6865936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Shape 1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7" name="Shape 19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7304510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4" name="Shape 21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189823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Shape 2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2" name="Shape 22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lnSpc>
                <a:spcPct val="115000"/>
              </a:lnSpc>
              <a:spcBef>
                <a:spcPts val="0"/>
              </a:spcBef>
              <a:spcAft>
                <a:spcPts val="0"/>
              </a:spcAft>
              <a:buNone/>
            </a:pPr>
            <a:r>
              <a:rPr lang="en" u="sng">
                <a:solidFill>
                  <a:srgbClr val="1155CC"/>
                </a:solidFill>
                <a:hlinkClick r:id="rId3"/>
              </a:rPr>
              <a:t>https://www2.deloitte.com/content/dam/Deloitte/us/Documents/energy-resources/us-er-energy-storage-tracking-technologies-transform-power-sector.pdf</a:t>
            </a:r>
            <a:endParaRPr/>
          </a:p>
          <a:p>
            <a:pPr marL="0" lvl="0" indent="0" rtl="0">
              <a:lnSpc>
                <a:spcPct val="115000"/>
              </a:lnSpc>
              <a:spcBef>
                <a:spcPts val="0"/>
              </a:spcBef>
              <a:spcAft>
                <a:spcPts val="0"/>
              </a:spcAft>
              <a:buNone/>
            </a:pPr>
            <a:endParaRPr sz="1200" b="1"/>
          </a:p>
          <a:p>
            <a:pPr marL="0" lvl="0" indent="0" rtl="0">
              <a:lnSpc>
                <a:spcPct val="115000"/>
              </a:lnSpc>
              <a:spcBef>
                <a:spcPts val="0"/>
              </a:spcBef>
              <a:spcAft>
                <a:spcPts val="0"/>
              </a:spcAft>
              <a:buNone/>
            </a:pPr>
            <a:r>
              <a:rPr lang="en" sz="1200" b="1"/>
              <a:t>Kinetic = Energy in movement</a:t>
            </a:r>
            <a:endParaRPr sz="1200" b="1"/>
          </a:p>
        </p:txBody>
      </p:sp>
    </p:spTree>
    <p:extLst>
      <p:ext uri="{BB962C8B-B14F-4D97-AF65-F5344CB8AC3E}">
        <p14:creationId xmlns:p14="http://schemas.microsoft.com/office/powerpoint/2010/main" val="41430906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Shape 23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2" name="Shape 23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lnSpc>
                <a:spcPct val="115000"/>
              </a:lnSpc>
              <a:spcBef>
                <a:spcPts val="0"/>
              </a:spcBef>
              <a:spcAft>
                <a:spcPts val="0"/>
              </a:spcAft>
              <a:buNone/>
            </a:pPr>
            <a:r>
              <a:rPr lang="en"/>
              <a:t>Source: </a:t>
            </a:r>
            <a:r>
              <a:rPr lang="en" u="sng">
                <a:solidFill>
                  <a:srgbClr val="1155CC"/>
                </a:solidFill>
                <a:hlinkClick r:id="rId3"/>
              </a:rPr>
              <a:t>https://www2.deloitte.com/content/dam/Deloitte/us/Documents/energy-resources/us-er-energy-storage-tracking-technologies-transform-power-sector.pdf</a:t>
            </a:r>
            <a:endParaRPr/>
          </a:p>
          <a:p>
            <a:pPr marL="0" lvl="0" indent="0" rtl="0">
              <a:lnSpc>
                <a:spcPct val="115000"/>
              </a:lnSpc>
              <a:spcBef>
                <a:spcPts val="0"/>
              </a:spcBef>
              <a:spcAft>
                <a:spcPts val="0"/>
              </a:spcAft>
              <a:buNone/>
            </a:pPr>
            <a:endParaRPr/>
          </a:p>
          <a:p>
            <a:pPr marL="0" lvl="0" indent="0" rtl="0">
              <a:lnSpc>
                <a:spcPct val="115000"/>
              </a:lnSpc>
              <a:spcBef>
                <a:spcPts val="0"/>
              </a:spcBef>
              <a:spcAft>
                <a:spcPts val="0"/>
              </a:spcAft>
              <a:buClr>
                <a:schemeClr val="dk1"/>
              </a:buClr>
              <a:buSzPts val="1100"/>
              <a:buFont typeface="Arial"/>
              <a:buNone/>
            </a:pPr>
            <a:endParaRPr/>
          </a:p>
        </p:txBody>
      </p:sp>
    </p:spTree>
    <p:extLst>
      <p:ext uri="{BB962C8B-B14F-4D97-AF65-F5344CB8AC3E}">
        <p14:creationId xmlns:p14="http://schemas.microsoft.com/office/powerpoint/2010/main" val="240592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Shape 2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2" name="Shape 25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spcBef>
                <a:spcPts val="0"/>
              </a:spcBef>
              <a:spcAft>
                <a:spcPts val="0"/>
              </a:spcAft>
              <a:buSzPts val="1400"/>
              <a:buChar char="●"/>
            </a:pPr>
            <a:r>
              <a:rPr lang="en"/>
              <a:t>* = Districts</a:t>
            </a:r>
            <a:endParaRPr/>
          </a:p>
          <a:p>
            <a:pPr marL="457200" lvl="0" indent="-317500" rtl="0">
              <a:spcBef>
                <a:spcPts val="0"/>
              </a:spcBef>
              <a:spcAft>
                <a:spcPts val="0"/>
              </a:spcAft>
              <a:buSzPts val="1400"/>
              <a:buChar char="●"/>
            </a:pPr>
            <a:r>
              <a:rPr lang="en"/>
              <a:t>Warehousing energy from diverse resources for use at a different time is only one of the many applications of energy storage. Storage technologies also improve the quality of power through frequency regulation, allows companies to produce power when it is cheapest and most efficient, and provide an uninterruptible source of power for critical infrastructure and services.</a:t>
            </a:r>
            <a:endParaRPr/>
          </a:p>
          <a:p>
            <a:pPr marL="457200" lvl="0" indent="-317500" rtl="0">
              <a:spcBef>
                <a:spcPts val="0"/>
              </a:spcBef>
              <a:spcAft>
                <a:spcPts val="0"/>
              </a:spcAft>
              <a:buSzPts val="1400"/>
              <a:buChar char="●"/>
            </a:pPr>
            <a:r>
              <a:rPr lang="en" b="1"/>
              <a:t>Expand on the needs. Use an example. </a:t>
            </a:r>
            <a:endParaRPr b="1"/>
          </a:p>
          <a:p>
            <a:pPr marL="914400" lvl="1" indent="-317500" rtl="0">
              <a:spcBef>
                <a:spcPts val="0"/>
              </a:spcBef>
              <a:spcAft>
                <a:spcPts val="0"/>
              </a:spcAft>
              <a:buSzPts val="1400"/>
              <a:buChar char="○"/>
            </a:pPr>
            <a:r>
              <a:rPr lang="en" b="1"/>
              <a:t>What these batteries solutions are actually for.</a:t>
            </a:r>
            <a:endParaRPr b="1"/>
          </a:p>
          <a:p>
            <a:pPr marL="1371600" lvl="2" indent="-317500" rtl="0">
              <a:spcBef>
                <a:spcPts val="0"/>
              </a:spcBef>
              <a:spcAft>
                <a:spcPts val="0"/>
              </a:spcAft>
              <a:buSzPts val="1400"/>
              <a:buChar char="■"/>
            </a:pPr>
            <a:r>
              <a:rPr lang="en" b="1" u="sng">
                <a:solidFill>
                  <a:schemeClr val="hlink"/>
                </a:solidFill>
                <a:hlinkClick r:id="rId3"/>
              </a:rPr>
              <a:t>http://energystorage.org/energy-storage/technology-applications/end-user-bill-management</a:t>
            </a:r>
            <a:r>
              <a:rPr lang="en" b="1"/>
              <a:t>:</a:t>
            </a:r>
            <a:endParaRPr b="1"/>
          </a:p>
          <a:p>
            <a:pPr marL="1828800" lvl="3" indent="-317500" rtl="0">
              <a:lnSpc>
                <a:spcPct val="115000"/>
              </a:lnSpc>
              <a:spcBef>
                <a:spcPts val="0"/>
              </a:spcBef>
              <a:spcAft>
                <a:spcPts val="0"/>
              </a:spcAft>
              <a:buSzPts val="1400"/>
              <a:buChar char="●"/>
            </a:pPr>
            <a:r>
              <a:rPr lang="en" sz="1150">
                <a:solidFill>
                  <a:srgbClr val="5C6B84"/>
                </a:solidFill>
              </a:rPr>
              <a:t>Electricity storage can be used to reduce the cost incurred for </a:t>
            </a:r>
            <a:r>
              <a:rPr lang="en" sz="1150" u="sng">
                <a:solidFill>
                  <a:srgbClr val="4592CD"/>
                </a:solidFill>
                <a:hlinkClick r:id="rId4"/>
              </a:rPr>
              <a:t>electric</a:t>
            </a:r>
            <a:r>
              <a:rPr lang="en" sz="1150">
                <a:solidFill>
                  <a:srgbClr val="5C6B84"/>
                </a:solidFill>
              </a:rPr>
              <a:t> service. The benefit can be significant. There are two variations on this </a:t>
            </a:r>
            <a:r>
              <a:rPr lang="en" sz="1150" u="sng">
                <a:solidFill>
                  <a:srgbClr val="4592CD"/>
                </a:solidFill>
                <a:hlinkClick r:id="rId5"/>
              </a:rPr>
              <a:t>value proposition</a:t>
            </a:r>
            <a:r>
              <a:rPr lang="en" sz="1150">
                <a:solidFill>
                  <a:srgbClr val="5C6B84"/>
                </a:solidFill>
              </a:rPr>
              <a:t>. </a:t>
            </a:r>
            <a:endParaRPr sz="1150">
              <a:solidFill>
                <a:srgbClr val="5C6B84"/>
              </a:solidFill>
            </a:endParaRPr>
          </a:p>
          <a:p>
            <a:pPr marL="2286000" lvl="4" indent="-317500" rtl="0">
              <a:lnSpc>
                <a:spcPct val="115000"/>
              </a:lnSpc>
              <a:spcBef>
                <a:spcPts val="0"/>
              </a:spcBef>
              <a:spcAft>
                <a:spcPts val="0"/>
              </a:spcAft>
              <a:buSzPts val="1400"/>
              <a:buChar char="○"/>
            </a:pPr>
            <a:r>
              <a:rPr lang="en" sz="1150">
                <a:solidFill>
                  <a:srgbClr val="5C6B84"/>
                </a:solidFill>
              </a:rPr>
              <a:t>One involves electricity end-users that pay “time-of-use” (TOU) electric </a:t>
            </a:r>
            <a:r>
              <a:rPr lang="en" sz="1150" u="sng">
                <a:solidFill>
                  <a:srgbClr val="4592CD"/>
                </a:solidFill>
                <a:hlinkClick r:id="rId6"/>
              </a:rPr>
              <a:t>energy</a:t>
            </a:r>
            <a:r>
              <a:rPr lang="en" sz="1150">
                <a:solidFill>
                  <a:srgbClr val="5C6B84"/>
                </a:solidFill>
              </a:rPr>
              <a:t> prices. That is, the price paid depends on the time that it is purchased. </a:t>
            </a:r>
            <a:endParaRPr sz="1150">
              <a:solidFill>
                <a:srgbClr val="5C6B84"/>
              </a:solidFill>
            </a:endParaRPr>
          </a:p>
          <a:p>
            <a:pPr marL="2286000" lvl="4" indent="-317500" rtl="0">
              <a:lnSpc>
                <a:spcPct val="115000"/>
              </a:lnSpc>
              <a:spcBef>
                <a:spcPts val="0"/>
              </a:spcBef>
              <a:spcAft>
                <a:spcPts val="0"/>
              </a:spcAft>
              <a:buSzPts val="1400"/>
              <a:buChar char="○"/>
            </a:pPr>
            <a:r>
              <a:rPr lang="en" sz="1150">
                <a:solidFill>
                  <a:srgbClr val="5C6B84"/>
                </a:solidFill>
              </a:rPr>
              <a:t>Second, commercial and Industrial end-users that use a significant amount of electricity qualify for </a:t>
            </a:r>
            <a:r>
              <a:rPr lang="en" sz="1150" u="sng">
                <a:solidFill>
                  <a:srgbClr val="4592CD"/>
                </a:solidFill>
                <a:hlinkClick r:id="rId7"/>
              </a:rPr>
              <a:t>electrical</a:t>
            </a:r>
            <a:r>
              <a:rPr lang="en" sz="1150">
                <a:solidFill>
                  <a:srgbClr val="5C6B84"/>
                </a:solidFill>
              </a:rPr>
              <a:t> service pricing that includes both a) TOU energy pricing and b) </a:t>
            </a:r>
            <a:r>
              <a:rPr lang="en" sz="1150" u="sng">
                <a:solidFill>
                  <a:srgbClr val="4592CD"/>
                </a:solidFill>
                <a:hlinkClick r:id="rId8"/>
              </a:rPr>
              <a:t>demand</a:t>
            </a:r>
            <a:r>
              <a:rPr lang="en" sz="1150">
                <a:solidFill>
                  <a:srgbClr val="5C6B84"/>
                </a:solidFill>
              </a:rPr>
              <a:t> charges. </a:t>
            </a:r>
            <a:endParaRPr sz="1150">
              <a:solidFill>
                <a:srgbClr val="5C6B84"/>
              </a:solidFill>
            </a:endParaRPr>
          </a:p>
          <a:p>
            <a:pPr marL="2743200" lvl="5" indent="-317500" rtl="0">
              <a:lnSpc>
                <a:spcPct val="115000"/>
              </a:lnSpc>
              <a:spcBef>
                <a:spcPts val="0"/>
              </a:spcBef>
              <a:spcAft>
                <a:spcPts val="0"/>
              </a:spcAft>
              <a:buSzPts val="1400"/>
              <a:buChar char="■"/>
            </a:pPr>
            <a:r>
              <a:rPr lang="en" sz="1150" u="sng">
                <a:solidFill>
                  <a:srgbClr val="4592CD"/>
                </a:solidFill>
                <a:hlinkClick r:id="rId9"/>
              </a:rPr>
              <a:t>Demand charges</a:t>
            </a:r>
            <a:r>
              <a:rPr lang="en" sz="1150">
                <a:solidFill>
                  <a:srgbClr val="5C6B84"/>
                </a:solidFill>
              </a:rPr>
              <a:t> reflect the end-user’s maximum power draw rather than energy use. Storage used to manage an end-user’s bill could also be used to provide the same functionality as an uninterruptible power supply (UPS). It could be used by the electricity end-user to time-shift energy from on-site photovoltaics (PV) or other generation system, or the storage could assist with integration of other nearby PV systems. As the electricity market structure evolves and as pricing becomes richer, the storage could also be aggregated and operated in concert with other distributed resources as a very flexible and reliable resource.</a:t>
            </a:r>
            <a:endParaRPr b="1"/>
          </a:p>
        </p:txBody>
      </p:sp>
    </p:spTree>
    <p:extLst>
      <p:ext uri="{BB962C8B-B14F-4D97-AF65-F5344CB8AC3E}">
        <p14:creationId xmlns:p14="http://schemas.microsoft.com/office/powerpoint/2010/main" val="176033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Shape 2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0" name="Shape 2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rtl="0">
              <a:lnSpc>
                <a:spcPct val="115000"/>
              </a:lnSpc>
              <a:spcBef>
                <a:spcPts val="200"/>
              </a:spcBef>
              <a:spcAft>
                <a:spcPts val="0"/>
              </a:spcAft>
              <a:buClr>
                <a:srgbClr val="5C6B84"/>
              </a:buClr>
              <a:buSzPts val="1400"/>
              <a:buChar char="●"/>
            </a:pPr>
            <a:r>
              <a:rPr lang="en">
                <a:solidFill>
                  <a:srgbClr val="5C6B84"/>
                </a:solidFill>
              </a:rPr>
              <a:t>CES is expected to provide numerous benefits in many possible combinations. It can serve as a robust, fast-responding and flexible alternative to generation. It can store low priced energy and use that energy when the price is high. CES can also be used to provide most types of “ancillary services” that are needed to keep the electrical grid stable and reliable. Depending on the location, CES may reduce the need for transmission and distribution (T&amp;D) capacity because CES provides power locally, so less T&amp;D equipment is needed to serve the local “peak demand.” CES can also improve the local electric service reliability and power quality. Of particular interest is CES used to maintain a stable voltage in the distribution system. </a:t>
            </a:r>
            <a:endParaRPr>
              <a:solidFill>
                <a:srgbClr val="5C6B84"/>
              </a:solidFill>
            </a:endParaRPr>
          </a:p>
          <a:p>
            <a:pPr marL="457200" lvl="0" indent="-317500" rtl="0">
              <a:lnSpc>
                <a:spcPct val="115000"/>
              </a:lnSpc>
              <a:spcBef>
                <a:spcPts val="0"/>
              </a:spcBef>
              <a:spcAft>
                <a:spcPts val="0"/>
              </a:spcAft>
              <a:buClr>
                <a:srgbClr val="5C6B84"/>
              </a:buClr>
              <a:buSzPts val="1400"/>
              <a:buChar char="●"/>
            </a:pPr>
            <a:r>
              <a:rPr lang="en">
                <a:solidFill>
                  <a:srgbClr val="5C6B84"/>
                </a:solidFill>
              </a:rPr>
              <a:t>CES can play an important role in the integration of renewable energy (RE) generation into the grid, including large scale/remote wind generation and distributed (e.g. rooftop) photovoltaics. CES addresses two notable RE generation integration challenges. First, CES can be charged with wind generation output, much of which occurs at night when the energy is not very valuable. In some circumstances,demand for energy is less than the amount being generated, so wind generation is “curtailed” (turned off) or the system operator must pay someone to take the energy. By charging at night, CES takes advantage of the time when transmission systems are less congested and more efficient. Second, CES can be used to manage localized “power quality” related challenges posed by high penetrations of photovoltaics systems, especially in residential areas. Of particular note are undesirable voltage fluctuations that occur such as those associated with rapid variations of output due to passing clouds.</a:t>
            </a:r>
            <a:endParaRPr>
              <a:solidFill>
                <a:srgbClr val="5C6B84"/>
              </a:solidFill>
            </a:endParaRPr>
          </a:p>
          <a:p>
            <a:pPr marL="457200" lvl="0" indent="-317500" rtl="0">
              <a:lnSpc>
                <a:spcPct val="115000"/>
              </a:lnSpc>
              <a:spcBef>
                <a:spcPts val="0"/>
              </a:spcBef>
              <a:spcAft>
                <a:spcPts val="0"/>
              </a:spcAft>
              <a:buClr>
                <a:srgbClr val="5C6B84"/>
              </a:buClr>
              <a:buSzPts val="1400"/>
              <a:buChar char="●"/>
            </a:pPr>
            <a:r>
              <a:rPr lang="en">
                <a:solidFill>
                  <a:srgbClr val="5C6B84"/>
                </a:solidFill>
              </a:rPr>
              <a:t>Some important advantages of storage – used to serve peak demand – include the following: </a:t>
            </a:r>
            <a:endParaRPr>
              <a:solidFill>
                <a:srgbClr val="5C6B84"/>
              </a:solidFill>
            </a:endParaRPr>
          </a:p>
          <a:p>
            <a:pPr marL="457200" lvl="0" indent="-317500" rtl="0">
              <a:lnSpc>
                <a:spcPct val="115000"/>
              </a:lnSpc>
              <a:spcBef>
                <a:spcPts val="0"/>
              </a:spcBef>
              <a:spcAft>
                <a:spcPts val="0"/>
              </a:spcAft>
              <a:buClr>
                <a:srgbClr val="5C6B84"/>
              </a:buClr>
              <a:buSzPts val="1400"/>
              <a:buChar char="●"/>
            </a:pPr>
            <a:r>
              <a:rPr lang="en">
                <a:solidFill>
                  <a:srgbClr val="5C6B84"/>
                </a:solidFill>
              </a:rPr>
              <a:t>Storage can serve a broader array of applications than peakers or demand-side approaches.</a:t>
            </a:r>
            <a:endParaRPr>
              <a:solidFill>
                <a:srgbClr val="5C6B84"/>
              </a:solidFill>
            </a:endParaRPr>
          </a:p>
          <a:p>
            <a:pPr marL="457200" lvl="0" indent="-317500" rtl="0">
              <a:lnSpc>
                <a:spcPct val="115000"/>
              </a:lnSpc>
              <a:spcBef>
                <a:spcPts val="0"/>
              </a:spcBef>
              <a:spcAft>
                <a:spcPts val="0"/>
              </a:spcAft>
              <a:buClr>
                <a:srgbClr val="5C6B84"/>
              </a:buClr>
              <a:buSzPts val="1400"/>
              <a:buChar char="●"/>
            </a:pPr>
            <a:r>
              <a:rPr lang="en">
                <a:solidFill>
                  <a:srgbClr val="5C6B84"/>
                </a:solidFill>
              </a:rPr>
              <a:t>Most storage types tend to startup much faster than peakers and their output can be varied – {ramping} – much more rapidly than peakers’ output, so storage is a significantly more flexible alternative. </a:t>
            </a:r>
            <a:endParaRPr>
              <a:solidFill>
                <a:srgbClr val="5C6B84"/>
              </a:solidFill>
            </a:endParaRPr>
          </a:p>
          <a:p>
            <a:pPr marL="457200" lvl="0" indent="-317500" rtl="0">
              <a:lnSpc>
                <a:spcPct val="115000"/>
              </a:lnSpc>
              <a:spcBef>
                <a:spcPts val="0"/>
              </a:spcBef>
              <a:spcAft>
                <a:spcPts val="0"/>
              </a:spcAft>
              <a:buSzPts val="1400"/>
              <a:buChar char="●"/>
            </a:pPr>
            <a:r>
              <a:rPr lang="en">
                <a:solidFill>
                  <a:srgbClr val="5C6B84"/>
                </a:solidFill>
              </a:rPr>
              <a:t>Because most storage peaker charging occurs at night, storage used as peaking resources increases utilization of cleaner, more efficient “{baseload}” generation and will increase utilization of transmission capacity and, depending on the location, it may also increase utilization of </a:t>
            </a:r>
            <a:r>
              <a:rPr lang="en" u="sng">
                <a:solidFill>
                  <a:srgbClr val="4592CD"/>
                </a:solidFill>
                <a:hlinkClick r:id="rId3"/>
              </a:rPr>
              <a:t>distribution</a:t>
            </a:r>
            <a:r>
              <a:rPr lang="en">
                <a:solidFill>
                  <a:srgbClr val="5C6B84"/>
                </a:solidFill>
              </a:rPr>
              <a:t> capacity (“increased asset utilization”). </a:t>
            </a:r>
            <a:endParaRPr>
              <a:solidFill>
                <a:srgbClr val="5C6B84"/>
              </a:solidFill>
            </a:endParaRPr>
          </a:p>
          <a:p>
            <a:pPr marL="457200" lvl="0" indent="-317500" rtl="0">
              <a:lnSpc>
                <a:spcPct val="115000"/>
              </a:lnSpc>
              <a:spcBef>
                <a:spcPts val="0"/>
              </a:spcBef>
              <a:spcAft>
                <a:spcPts val="0"/>
              </a:spcAft>
              <a:buClr>
                <a:srgbClr val="5C6B84"/>
              </a:buClr>
              <a:buSzPts val="1400"/>
              <a:buChar char="●"/>
            </a:pPr>
            <a:r>
              <a:rPr lang="en">
                <a:solidFill>
                  <a:srgbClr val="5C6B84"/>
                </a:solidFill>
              </a:rPr>
              <a:t>There are no direct emissions from storage and most storage types produce limited or noise so it may be easier to site than generation-based peakers. </a:t>
            </a:r>
            <a:endParaRPr>
              <a:solidFill>
                <a:srgbClr val="5C6B84"/>
              </a:solidFill>
            </a:endParaRPr>
          </a:p>
          <a:p>
            <a:pPr marL="457200" lvl="0" indent="-317500" rtl="0">
              <a:lnSpc>
                <a:spcPct val="115000"/>
              </a:lnSpc>
              <a:spcBef>
                <a:spcPts val="0"/>
              </a:spcBef>
              <a:spcAft>
                <a:spcPts val="0"/>
              </a:spcAft>
              <a:buClr>
                <a:srgbClr val="5C6B84"/>
              </a:buClr>
              <a:buSzPts val="1400"/>
              <a:buChar char="●"/>
            </a:pPr>
            <a:r>
              <a:rPr lang="en">
                <a:solidFill>
                  <a:srgbClr val="5C6B84"/>
                </a:solidFill>
              </a:rPr>
              <a:t>Some storage types are modular and thus can be deployed and operated in distributed mode, where they are most effective and/or most valuable. If it is also transportable, modular storage can be redeployed in other locations, as conditions and needs evolve and to so its benefits can be optimized. </a:t>
            </a:r>
            <a:endParaRPr>
              <a:solidFill>
                <a:srgbClr val="5C6B84"/>
              </a:solidFill>
            </a:endParaRPr>
          </a:p>
          <a:p>
            <a:pPr marL="0" lvl="0" indent="0">
              <a:spcBef>
                <a:spcPts val="600"/>
              </a:spcBef>
              <a:spcAft>
                <a:spcPts val="0"/>
              </a:spcAft>
              <a:buNone/>
            </a:pPr>
            <a:endParaRPr/>
          </a:p>
        </p:txBody>
      </p:sp>
    </p:spTree>
    <p:extLst>
      <p:ext uri="{BB962C8B-B14F-4D97-AF65-F5344CB8AC3E}">
        <p14:creationId xmlns:p14="http://schemas.microsoft.com/office/powerpoint/2010/main" val="25912720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Shape 2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9" name="Shape 26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Clr>
                <a:schemeClr val="dk1"/>
              </a:buClr>
              <a:buSzPts val="1100"/>
              <a:buFont typeface="Arial"/>
              <a:buNone/>
            </a:pPr>
            <a:r>
              <a:rPr lang="en" sz="1400" u="sng">
                <a:solidFill>
                  <a:schemeClr val="dk1"/>
                </a:solidFill>
                <a:highlight>
                  <a:schemeClr val="lt1"/>
                </a:highlight>
                <a:hlinkClick r:id="rId3"/>
              </a:rPr>
              <a:t>Tesla’s giant battery in Australia made around $1 million in just a few days</a:t>
            </a:r>
            <a:endParaRPr/>
          </a:p>
          <a:p>
            <a:pPr marL="0" lvl="0" indent="0" rtl="0">
              <a:lnSpc>
                <a:spcPct val="115000"/>
              </a:lnSpc>
              <a:spcBef>
                <a:spcPts val="0"/>
              </a:spcBef>
              <a:spcAft>
                <a:spcPts val="0"/>
              </a:spcAft>
              <a:buClr>
                <a:schemeClr val="dk1"/>
              </a:buClr>
              <a:buSzPts val="1100"/>
              <a:buFont typeface="Arial"/>
              <a:buNone/>
            </a:pPr>
            <a:endParaRPr/>
          </a:p>
          <a:p>
            <a:pPr marL="0" lvl="0" indent="0" rtl="0">
              <a:lnSpc>
                <a:spcPct val="115000"/>
              </a:lnSpc>
              <a:spcBef>
                <a:spcPts val="0"/>
              </a:spcBef>
              <a:spcAft>
                <a:spcPts val="0"/>
              </a:spcAft>
              <a:buClr>
                <a:schemeClr val="dk1"/>
              </a:buClr>
              <a:buSzPts val="1100"/>
              <a:buFont typeface="Arial"/>
              <a:buNone/>
            </a:pPr>
            <a:r>
              <a:rPr lang="en"/>
              <a:t>Energy Storage Technologies: </a:t>
            </a:r>
            <a:endParaRPr/>
          </a:p>
          <a:p>
            <a:pPr marL="0" lvl="0" indent="0" rtl="0">
              <a:lnSpc>
                <a:spcPct val="115000"/>
              </a:lnSpc>
              <a:spcBef>
                <a:spcPts val="0"/>
              </a:spcBef>
              <a:spcAft>
                <a:spcPts val="0"/>
              </a:spcAft>
              <a:buClr>
                <a:schemeClr val="dk1"/>
              </a:buClr>
              <a:buSzPts val="1100"/>
              <a:buFont typeface="Arial"/>
              <a:buNone/>
            </a:pPr>
            <a:r>
              <a:rPr lang="en" u="sng">
                <a:solidFill>
                  <a:schemeClr val="hlink"/>
                </a:solidFill>
                <a:hlinkClick r:id="rId4"/>
              </a:rPr>
              <a:t>http://energystorage.org/energy-storage-1</a:t>
            </a:r>
            <a:r>
              <a:rPr lang="en"/>
              <a:t>,</a:t>
            </a:r>
            <a:endParaRPr/>
          </a:p>
          <a:p>
            <a:pPr marL="0" lvl="0" indent="0" rtl="0">
              <a:lnSpc>
                <a:spcPct val="115000"/>
              </a:lnSpc>
              <a:spcBef>
                <a:spcPts val="0"/>
              </a:spcBef>
              <a:spcAft>
                <a:spcPts val="0"/>
              </a:spcAft>
              <a:buClr>
                <a:schemeClr val="dk1"/>
              </a:buClr>
              <a:buSzPts val="1100"/>
              <a:buFont typeface="Arial"/>
              <a:buNone/>
            </a:pPr>
            <a:r>
              <a:rPr lang="en" u="sng">
                <a:solidFill>
                  <a:schemeClr val="hlink"/>
                </a:solidFill>
                <a:hlinkClick r:id="rId5"/>
              </a:rPr>
              <a:t>https://www2.deloitte.com/content/dam/Deloitte/us/Documents/energy-resources/us-er-energy-storage-tracking-technologies-transform-power-sector.pdf</a:t>
            </a:r>
            <a:endParaRPr/>
          </a:p>
          <a:p>
            <a:pPr marL="0" lvl="0" indent="0" rtl="0">
              <a:lnSpc>
                <a:spcPct val="115000"/>
              </a:lnSpc>
              <a:spcBef>
                <a:spcPts val="0"/>
              </a:spcBef>
              <a:spcAft>
                <a:spcPts val="0"/>
              </a:spcAft>
              <a:buClr>
                <a:schemeClr val="dk1"/>
              </a:buClr>
              <a:buSzPts val="1100"/>
              <a:buFont typeface="Arial"/>
              <a:buNone/>
            </a:pPr>
            <a:endParaRPr/>
          </a:p>
          <a:p>
            <a:pPr marL="0" lvl="0" indent="0" rtl="0">
              <a:lnSpc>
                <a:spcPct val="115000"/>
              </a:lnSpc>
              <a:spcBef>
                <a:spcPts val="0"/>
              </a:spcBef>
              <a:spcAft>
                <a:spcPts val="0"/>
              </a:spcAft>
              <a:buClr>
                <a:schemeClr val="dk1"/>
              </a:buClr>
              <a:buSzPts val="1100"/>
              <a:buFont typeface="Arial"/>
              <a:buNone/>
            </a:pPr>
            <a:r>
              <a:rPr lang="en"/>
              <a:t>Salient Point Solid State: Ability to use energy at once Vs. longer periods of time, Think:Tesla long range vs Porsche Le Man Racing Hybrid car.</a:t>
            </a:r>
            <a:endParaRPr/>
          </a:p>
          <a:p>
            <a:pPr marL="0" lvl="0" indent="0" rtl="0">
              <a:lnSpc>
                <a:spcPct val="115000"/>
              </a:lnSpc>
              <a:spcBef>
                <a:spcPts val="0"/>
              </a:spcBef>
              <a:spcAft>
                <a:spcPts val="0"/>
              </a:spcAft>
              <a:buClr>
                <a:schemeClr val="dk1"/>
              </a:buClr>
              <a:buSzPts val="1100"/>
              <a:buFont typeface="Arial"/>
              <a:buNone/>
            </a:pPr>
            <a:endParaRPr/>
          </a:p>
          <a:p>
            <a:pPr marL="0" lvl="0" indent="0" rtl="0">
              <a:lnSpc>
                <a:spcPct val="115000"/>
              </a:lnSpc>
              <a:spcBef>
                <a:spcPts val="0"/>
              </a:spcBef>
              <a:spcAft>
                <a:spcPts val="0"/>
              </a:spcAft>
              <a:buClr>
                <a:schemeClr val="dk1"/>
              </a:buClr>
              <a:buSzPts val="1100"/>
              <a:buFont typeface="Arial"/>
              <a:buNone/>
            </a:pPr>
            <a:r>
              <a:rPr lang="en"/>
              <a:t>How does a Lithium Battery Work:</a:t>
            </a:r>
            <a:endParaRPr/>
          </a:p>
          <a:p>
            <a:pPr marL="0" lvl="0" indent="0" rtl="0">
              <a:lnSpc>
                <a:spcPct val="115000"/>
              </a:lnSpc>
              <a:spcBef>
                <a:spcPts val="0"/>
              </a:spcBef>
              <a:spcAft>
                <a:spcPts val="0"/>
              </a:spcAft>
              <a:buClr>
                <a:schemeClr val="dk1"/>
              </a:buClr>
              <a:buSzPts val="1100"/>
              <a:buFont typeface="Arial"/>
              <a:buNone/>
            </a:pPr>
            <a:r>
              <a:rPr lang="en" u="sng">
                <a:solidFill>
                  <a:schemeClr val="hlink"/>
                </a:solidFill>
                <a:hlinkClick r:id="rId6"/>
              </a:rPr>
              <a:t>https://energy.gov/eere/articles/how-does-lithium-ion-battery-work</a:t>
            </a:r>
            <a:endParaRPr/>
          </a:p>
          <a:p>
            <a:pPr marL="0" lvl="0" indent="0" rtl="0">
              <a:lnSpc>
                <a:spcPct val="115000"/>
              </a:lnSpc>
              <a:spcBef>
                <a:spcPts val="0"/>
              </a:spcBef>
              <a:spcAft>
                <a:spcPts val="0"/>
              </a:spcAft>
              <a:buClr>
                <a:schemeClr val="dk1"/>
              </a:buClr>
              <a:buSzPts val="1100"/>
              <a:buFont typeface="Arial"/>
              <a:buNone/>
            </a:pPr>
            <a:r>
              <a:rPr lang="en" u="sng">
                <a:solidFill>
                  <a:schemeClr val="hlink"/>
                </a:solidFill>
                <a:hlinkClick r:id="rId7"/>
              </a:rPr>
              <a:t>https://www.bnl.gov/newsroom/news.php?a=212678</a:t>
            </a:r>
            <a:endParaRPr/>
          </a:p>
          <a:p>
            <a:pPr marL="0" lvl="0" indent="0" rtl="0">
              <a:lnSpc>
                <a:spcPct val="115000"/>
              </a:lnSpc>
              <a:spcBef>
                <a:spcPts val="0"/>
              </a:spcBef>
              <a:spcAft>
                <a:spcPts val="0"/>
              </a:spcAft>
              <a:buClr>
                <a:schemeClr val="dk1"/>
              </a:buClr>
              <a:buSzPts val="1100"/>
              <a:buFont typeface="Arial"/>
              <a:buNone/>
            </a:pPr>
            <a:endParaRPr/>
          </a:p>
          <a:p>
            <a:pPr marL="0" lvl="0" indent="0" rtl="0">
              <a:lnSpc>
                <a:spcPct val="115000"/>
              </a:lnSpc>
              <a:spcBef>
                <a:spcPts val="0"/>
              </a:spcBef>
              <a:spcAft>
                <a:spcPts val="0"/>
              </a:spcAft>
              <a:buClr>
                <a:schemeClr val="dk1"/>
              </a:buClr>
              <a:buSzPts val="1100"/>
              <a:buFont typeface="Arial"/>
              <a:buNone/>
            </a:pPr>
            <a:endParaRPr/>
          </a:p>
          <a:p>
            <a:pPr marL="0" lvl="0" indent="0" rtl="0">
              <a:lnSpc>
                <a:spcPct val="115000"/>
              </a:lnSpc>
              <a:spcBef>
                <a:spcPts val="0"/>
              </a:spcBef>
              <a:spcAft>
                <a:spcPts val="0"/>
              </a:spcAft>
              <a:buClr>
                <a:schemeClr val="dk1"/>
              </a:buClr>
              <a:buSzPts val="1100"/>
              <a:buFont typeface="Arial"/>
              <a:buNone/>
            </a:pPr>
            <a:endParaRPr/>
          </a:p>
        </p:txBody>
      </p:sp>
    </p:spTree>
    <p:extLst>
      <p:ext uri="{BB962C8B-B14F-4D97-AF65-F5344CB8AC3E}">
        <p14:creationId xmlns:p14="http://schemas.microsoft.com/office/powerpoint/2010/main" val="2993466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Shape 2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8" name="Shape 27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u="sng">
                <a:solidFill>
                  <a:schemeClr val="hlink"/>
                </a:solidFill>
                <a:hlinkClick r:id="rId3"/>
              </a:rPr>
              <a:t>https://www.slideshare.net/e4sv/banglore-jul16-ces-is-at-the-forefront-of-competitive-electricity-markets-and-emerging-technology-trends</a:t>
            </a:r>
            <a:r>
              <a:rPr lang="en"/>
              <a:t> (Page 12-17)</a:t>
            </a:r>
            <a:endParaRPr/>
          </a:p>
          <a:p>
            <a:pPr marL="0" lvl="0" indent="0">
              <a:spcBef>
                <a:spcPts val="0"/>
              </a:spcBef>
              <a:spcAft>
                <a:spcPts val="0"/>
              </a:spcAft>
              <a:buNone/>
            </a:pPr>
            <a:endParaRPr/>
          </a:p>
        </p:txBody>
      </p:sp>
    </p:spTree>
    <p:extLst>
      <p:ext uri="{BB962C8B-B14F-4D97-AF65-F5344CB8AC3E}">
        <p14:creationId xmlns:p14="http://schemas.microsoft.com/office/powerpoint/2010/main" val="23888928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Shape 2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8" name="Shape 28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u="sng">
                <a:solidFill>
                  <a:schemeClr val="hlink"/>
                </a:solidFill>
                <a:hlinkClick r:id="rId3"/>
              </a:rPr>
              <a:t>http://batteryuniversity.com/learn/article/global_battery_markets</a:t>
            </a:r>
            <a:endParaRPr/>
          </a:p>
          <a:p>
            <a:pPr marL="0" lvl="0" indent="0">
              <a:spcBef>
                <a:spcPts val="0"/>
              </a:spcBef>
              <a:spcAft>
                <a:spcPts val="0"/>
              </a:spcAft>
              <a:buNone/>
            </a:pPr>
            <a:endParaRPr/>
          </a:p>
          <a:p>
            <a:pPr marL="0" lvl="0" indent="0">
              <a:spcBef>
                <a:spcPts val="0"/>
              </a:spcBef>
              <a:spcAft>
                <a:spcPts val="0"/>
              </a:spcAft>
              <a:buNone/>
            </a:pPr>
            <a:r>
              <a:rPr lang="en" sz="1200" b="1">
                <a:solidFill>
                  <a:schemeClr val="dk1"/>
                </a:solidFill>
                <a:latin typeface="Lora"/>
                <a:ea typeface="Lora"/>
                <a:cs typeface="Lora"/>
                <a:sym typeface="Lora"/>
              </a:rPr>
              <a:t>Newest Tesla Cell Is at 250 wh/kg. Re-do Graph/. Year?</a:t>
            </a:r>
            <a:endParaRPr sz="1200" b="1">
              <a:solidFill>
                <a:schemeClr val="dk1"/>
              </a:solidFill>
              <a:latin typeface="Lora"/>
              <a:ea typeface="Lora"/>
              <a:cs typeface="Lora"/>
              <a:sym typeface="Lora"/>
            </a:endParaRPr>
          </a:p>
          <a:p>
            <a:pPr marL="0" lvl="0" indent="0">
              <a:spcBef>
                <a:spcPts val="0"/>
              </a:spcBef>
              <a:spcAft>
                <a:spcPts val="0"/>
              </a:spcAft>
              <a:buNone/>
            </a:pPr>
            <a:r>
              <a:rPr lang="en" sz="1200" b="1">
                <a:solidFill>
                  <a:schemeClr val="dk1"/>
                </a:solidFill>
                <a:latin typeface="Lora"/>
                <a:ea typeface="Lora"/>
                <a:cs typeface="Lora"/>
                <a:sym typeface="Lora"/>
              </a:rPr>
              <a:t>Figure 2: Specific energy and specific power of rechargeable batteries.</a:t>
            </a:r>
            <a:endParaRPr sz="1200" b="1">
              <a:solidFill>
                <a:schemeClr val="dk1"/>
              </a:solidFill>
              <a:latin typeface="Lora"/>
              <a:ea typeface="Lora"/>
              <a:cs typeface="Lora"/>
              <a:sym typeface="Lora"/>
            </a:endParaRPr>
          </a:p>
          <a:p>
            <a:pPr marL="0" lvl="0" indent="0">
              <a:spcBef>
                <a:spcPts val="0"/>
              </a:spcBef>
              <a:spcAft>
                <a:spcPts val="0"/>
              </a:spcAft>
              <a:buNone/>
            </a:pPr>
            <a:r>
              <a:rPr lang="en" sz="1200" b="1">
                <a:solidFill>
                  <a:schemeClr val="dk1"/>
                </a:solidFill>
                <a:latin typeface="Lora"/>
                <a:ea typeface="Lora"/>
                <a:cs typeface="Lora"/>
                <a:sym typeface="Lora"/>
              </a:rPr>
              <a:t>Specific energy is the capacity a battery can hold in watt-hours per kilogram (Wh/kg); specific power is the battery’s ability to deliver power in watts per kilogram (W/kg).</a:t>
            </a:r>
            <a:endParaRPr sz="1200" b="1">
              <a:solidFill>
                <a:schemeClr val="dk1"/>
              </a:solidFill>
              <a:latin typeface="Lora"/>
              <a:ea typeface="Lora"/>
              <a:cs typeface="Lora"/>
              <a:sym typeface="Lora"/>
            </a:endParaRPr>
          </a:p>
          <a:p>
            <a:pPr marL="0" lvl="0" indent="0">
              <a:spcBef>
                <a:spcPts val="0"/>
              </a:spcBef>
              <a:spcAft>
                <a:spcPts val="0"/>
              </a:spcAft>
              <a:buNone/>
            </a:pPr>
            <a:endParaRPr sz="1200" b="1">
              <a:solidFill>
                <a:schemeClr val="dk1"/>
              </a:solidFill>
              <a:latin typeface="Lora"/>
              <a:ea typeface="Lora"/>
              <a:cs typeface="Lora"/>
              <a:sym typeface="Lora"/>
            </a:endParaRPr>
          </a:p>
          <a:p>
            <a:pPr marL="0" lvl="0" indent="0">
              <a:spcBef>
                <a:spcPts val="0"/>
              </a:spcBef>
              <a:spcAft>
                <a:spcPts val="0"/>
              </a:spcAft>
              <a:buNone/>
            </a:pPr>
            <a:r>
              <a:rPr lang="en" sz="1200" b="1" u="sng">
                <a:solidFill>
                  <a:schemeClr val="hlink"/>
                </a:solidFill>
                <a:latin typeface="Lora"/>
                <a:ea typeface="Lora"/>
                <a:cs typeface="Lora"/>
                <a:sym typeface="Lora"/>
                <a:hlinkClick r:id="rId4"/>
              </a:rPr>
              <a:t>https://www.bloomberg.com/news/articles/2017-05-22/move-over-tesla-europe-s-building-its-own-battery-gigafactories</a:t>
            </a:r>
            <a:endParaRPr sz="1200" b="1">
              <a:solidFill>
                <a:schemeClr val="dk1"/>
              </a:solidFill>
              <a:latin typeface="Lora"/>
              <a:ea typeface="Lora"/>
              <a:cs typeface="Lora"/>
              <a:sym typeface="Lora"/>
            </a:endParaRPr>
          </a:p>
          <a:p>
            <a:pPr marL="0" lvl="0" indent="0">
              <a:spcBef>
                <a:spcPts val="0"/>
              </a:spcBef>
              <a:spcAft>
                <a:spcPts val="0"/>
              </a:spcAft>
              <a:buNone/>
            </a:pPr>
            <a:endParaRPr sz="1200" b="1">
              <a:solidFill>
                <a:schemeClr val="dk1"/>
              </a:solidFill>
              <a:latin typeface="Lora"/>
              <a:ea typeface="Lora"/>
              <a:cs typeface="Lora"/>
              <a:sym typeface="Lora"/>
            </a:endParaRPr>
          </a:p>
          <a:p>
            <a:pPr marL="0" lvl="0" indent="0">
              <a:spcBef>
                <a:spcPts val="0"/>
              </a:spcBef>
              <a:spcAft>
                <a:spcPts val="0"/>
              </a:spcAft>
              <a:buNone/>
            </a:pPr>
            <a:endParaRPr sz="1200" b="1">
              <a:solidFill>
                <a:schemeClr val="dk1"/>
              </a:solidFill>
              <a:latin typeface="Lora"/>
              <a:ea typeface="Lora"/>
              <a:cs typeface="Lora"/>
              <a:sym typeface="Lora"/>
            </a:endParaRPr>
          </a:p>
          <a:p>
            <a:pPr marL="0" lvl="0" indent="0">
              <a:spcBef>
                <a:spcPts val="0"/>
              </a:spcBef>
              <a:spcAft>
                <a:spcPts val="0"/>
              </a:spcAft>
              <a:buNone/>
            </a:pPr>
            <a:endParaRPr sz="2000" b="1">
              <a:solidFill>
                <a:schemeClr val="dk1"/>
              </a:solidFill>
              <a:latin typeface="Lora"/>
              <a:ea typeface="Lora"/>
              <a:cs typeface="Lora"/>
              <a:sym typeface="Lora"/>
            </a:endParaRPr>
          </a:p>
        </p:txBody>
      </p:sp>
    </p:spTree>
    <p:extLst>
      <p:ext uri="{BB962C8B-B14F-4D97-AF65-F5344CB8AC3E}">
        <p14:creationId xmlns:p14="http://schemas.microsoft.com/office/powerpoint/2010/main" val="5445995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Shape 29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6" name="Shape 29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4127752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Shape 3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7" name="Shape 30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Include Thermal?</a:t>
            </a:r>
            <a:endParaRPr/>
          </a:p>
          <a:p>
            <a:pPr marL="0" lvl="0" indent="0">
              <a:spcBef>
                <a:spcPts val="0"/>
              </a:spcBef>
              <a:spcAft>
                <a:spcPts val="0"/>
              </a:spcAft>
              <a:buNone/>
            </a:pPr>
            <a:endParaRPr/>
          </a:p>
          <a:p>
            <a:pPr marL="0" lvl="0" indent="0">
              <a:spcBef>
                <a:spcPts val="0"/>
              </a:spcBef>
              <a:spcAft>
                <a:spcPts val="0"/>
              </a:spcAft>
              <a:buNone/>
            </a:pPr>
            <a:r>
              <a:rPr lang="en"/>
              <a:t>A flow battery uses two electrolytes, often different kinds of the same chemical compound. Both the positive and negative electrolytes are stored separately and are pumped through a cell. Inside the cell, the two electrolytes are kept separate. The electrochemical reaction takes place by transferring ions across a membrane as shown in Figure 12.6. The electrodes do not take part in the chemical reaction and thus do not deteriorate from repeated cycling (one of the problems in other types of batteries that leads to loss of performance over time).</a:t>
            </a:r>
            <a:endParaRPr/>
          </a:p>
          <a:p>
            <a:pPr marL="0" lvl="0" indent="0">
              <a:spcBef>
                <a:spcPts val="0"/>
              </a:spcBef>
              <a:spcAft>
                <a:spcPts val="0"/>
              </a:spcAft>
              <a:buNone/>
            </a:pPr>
            <a:endParaRPr/>
          </a:p>
          <a:p>
            <a:pPr marL="0" lvl="0" indent="0">
              <a:spcBef>
                <a:spcPts val="0"/>
              </a:spcBef>
              <a:spcAft>
                <a:spcPts val="0"/>
              </a:spcAft>
              <a:buNone/>
            </a:pPr>
            <a:r>
              <a:rPr lang="en"/>
              <a:t>Hydrogen: Most fuel cells use H 2 and O 2 as their main fuel (Figure 12.7). At the negative electrode, hydrogen is oxidised to form H + and electrons. The electrons flow through the external electrical circuit whereas the hydrogen ions move towards the positive electrode through the electrolyte. The positive electrode is made from a porous material coated with a catalyst. At that electrode, the hydrogen ions combine with oxygen to produce water. Many different types of fuel cells have been developed and their characteristics are listed in Table 12.1.</a:t>
            </a:r>
            <a:endParaRPr/>
          </a:p>
          <a:p>
            <a:pPr marL="0" lvl="0" indent="0">
              <a:spcBef>
                <a:spcPts val="0"/>
              </a:spcBef>
              <a:spcAft>
                <a:spcPts val="0"/>
              </a:spcAft>
              <a:buNone/>
            </a:pPr>
            <a:endParaRPr/>
          </a:p>
          <a:p>
            <a:pPr marL="0" lvl="0" indent="0">
              <a:spcBef>
                <a:spcPts val="0"/>
              </a:spcBef>
              <a:spcAft>
                <a:spcPts val="0"/>
              </a:spcAft>
              <a:buNone/>
            </a:pPr>
            <a:r>
              <a:rPr lang="en"/>
              <a:t>Flywheel: Flywheels store kinetic energy in a rotating mass and release it by slowing the rotation when electrical energy is required. Their application to date has mainly been for power quality and to provide energy for UPS. The majority of installations are on customers' premises with a very few applications in demonstration micro-grids.</a:t>
            </a:r>
            <a:endParaRPr/>
          </a:p>
          <a:p>
            <a:pPr marL="0" lvl="0" indent="0">
              <a:spcBef>
                <a:spcPts val="0"/>
              </a:spcBef>
              <a:spcAft>
                <a:spcPts val="0"/>
              </a:spcAft>
              <a:buNone/>
            </a:pPr>
            <a:endParaRPr/>
          </a:p>
          <a:p>
            <a:pPr marL="0" lvl="0" indent="0">
              <a:spcBef>
                <a:spcPts val="0"/>
              </a:spcBef>
              <a:spcAft>
                <a:spcPts val="0"/>
              </a:spcAft>
              <a:buNone/>
            </a:pPr>
            <a:endParaRPr/>
          </a:p>
          <a:p>
            <a:pPr marL="0" lvl="0" indent="0">
              <a:spcBef>
                <a:spcPts val="0"/>
              </a:spcBef>
              <a:spcAft>
                <a:spcPts val="0"/>
              </a:spcAft>
              <a:buNone/>
            </a:pPr>
            <a:r>
              <a:rPr lang="en"/>
              <a:t>Source: Smart Grid: Technology and Applications</a:t>
            </a:r>
            <a:endParaRPr/>
          </a:p>
          <a:p>
            <a:pPr marL="0" lvl="0" indent="0">
              <a:spcBef>
                <a:spcPts val="0"/>
              </a:spcBef>
              <a:spcAft>
                <a:spcPts val="0"/>
              </a:spcAft>
              <a:buNone/>
            </a:pPr>
            <a:r>
              <a:rPr lang="en" u="sng">
                <a:solidFill>
                  <a:schemeClr val="hlink"/>
                </a:solidFill>
                <a:hlinkClick r:id="rId3"/>
              </a:rPr>
              <a:t>http://proquest.safaribooksonline.com.ezp-prod1.hul.harvard.edu/book/electrical-engineering/power-systems/9780470974094/firstchapter?reader=pf&amp;readerfullscreen=&amp;readerleftmenu=1#X2ludGVybmFsX1BGVmlldz94bWxpZD05NzgwNDcwOTc0MDk0JTJGMjY3Jl9faW1hZ2VwYWdlcmVzb2x1dGlvbj04MDAmcXVlcnk9</a:t>
            </a:r>
            <a:endParaRPr/>
          </a:p>
          <a:p>
            <a:pPr marL="0" lvl="0" indent="0">
              <a:spcBef>
                <a:spcPts val="0"/>
              </a:spcBef>
              <a:spcAft>
                <a:spcPts val="0"/>
              </a:spcAft>
              <a:buNone/>
            </a:pPr>
            <a:endParaRPr/>
          </a:p>
          <a:p>
            <a:pPr marL="0" lvl="0" indent="0">
              <a:spcBef>
                <a:spcPts val="0"/>
              </a:spcBef>
              <a:spcAft>
                <a:spcPts val="0"/>
              </a:spcAft>
              <a:buNone/>
            </a:pPr>
            <a:endParaRPr/>
          </a:p>
        </p:txBody>
      </p:sp>
    </p:spTree>
    <p:extLst>
      <p:ext uri="{BB962C8B-B14F-4D97-AF65-F5344CB8AC3E}">
        <p14:creationId xmlns:p14="http://schemas.microsoft.com/office/powerpoint/2010/main" val="26664878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Shape 3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6" name="Shape 31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10761744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Shape 32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4" name="Shape 32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u="sng">
                <a:solidFill>
                  <a:schemeClr val="hlink"/>
                </a:solidFill>
                <a:hlinkClick r:id="rId3"/>
              </a:rPr>
              <a:t>https://en.wikipedia.org/wiki/List_of_energy_storage_projects#cite_ref-DOE_14-0</a:t>
            </a:r>
            <a:endParaRPr/>
          </a:p>
          <a:p>
            <a:pPr marL="0" lvl="0" indent="0">
              <a:spcBef>
                <a:spcPts val="0"/>
              </a:spcBef>
              <a:spcAft>
                <a:spcPts val="0"/>
              </a:spcAft>
              <a:buNone/>
            </a:pPr>
            <a:endParaRPr/>
          </a:p>
          <a:p>
            <a:pPr marL="0" lvl="0" indent="0">
              <a:spcBef>
                <a:spcPts val="0"/>
              </a:spcBef>
              <a:spcAft>
                <a:spcPts val="0"/>
              </a:spcAft>
              <a:buNone/>
            </a:pPr>
            <a:r>
              <a:rPr lang="en" u="sng">
                <a:solidFill>
                  <a:schemeClr val="hlink"/>
                </a:solidFill>
                <a:hlinkClick r:id="rId4"/>
              </a:rPr>
              <a:t>https://www.greentechmedia.com/articles/read/aliso-canyon-emergency-batteries-officially-up-and-running-from-tesla-green#gs.5atnqzc</a:t>
            </a:r>
            <a:endParaRPr/>
          </a:p>
          <a:p>
            <a:pPr marL="0" lvl="0" indent="0">
              <a:spcBef>
                <a:spcPts val="0"/>
              </a:spcBef>
              <a:spcAft>
                <a:spcPts val="0"/>
              </a:spcAft>
              <a:buNone/>
            </a:pPr>
            <a:endParaRPr/>
          </a:p>
          <a:p>
            <a:pPr marL="0" lvl="0" indent="0">
              <a:spcBef>
                <a:spcPts val="0"/>
              </a:spcBef>
              <a:spcAft>
                <a:spcPts val="0"/>
              </a:spcAft>
              <a:buNone/>
            </a:pPr>
            <a:endParaRPr/>
          </a:p>
          <a:p>
            <a:pPr marL="0" lvl="0" indent="0">
              <a:spcBef>
                <a:spcPts val="0"/>
              </a:spcBef>
              <a:spcAft>
                <a:spcPts val="0"/>
              </a:spcAft>
              <a:buNone/>
            </a:pPr>
            <a:endParaRPr/>
          </a:p>
        </p:txBody>
      </p:sp>
    </p:spTree>
    <p:extLst>
      <p:ext uri="{BB962C8B-B14F-4D97-AF65-F5344CB8AC3E}">
        <p14:creationId xmlns:p14="http://schemas.microsoft.com/office/powerpoint/2010/main" val="11040258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Shape 3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5" name="Shape 3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9048290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Shape 34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5" name="Shape 34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42842774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Shape 3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5" name="Shape 35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2884926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Shape 3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65" name="Shape 36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41024514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Shape 3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75" name="Shape 37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u="sng">
                <a:solidFill>
                  <a:schemeClr val="hlink"/>
                </a:solidFill>
                <a:hlinkClick r:id="rId3"/>
              </a:rPr>
              <a:t>http://www.mozes.co.uk/</a:t>
            </a:r>
            <a:endParaRPr/>
          </a:p>
          <a:p>
            <a:pPr marL="0" lvl="0" indent="0">
              <a:spcBef>
                <a:spcPts val="0"/>
              </a:spcBef>
              <a:spcAft>
                <a:spcPts val="0"/>
              </a:spcAft>
              <a:buNone/>
            </a:pPr>
            <a:endParaRPr/>
          </a:p>
          <a:p>
            <a:pPr marL="0" lvl="0" indent="0">
              <a:spcBef>
                <a:spcPts val="0"/>
              </a:spcBef>
              <a:spcAft>
                <a:spcPts val="0"/>
              </a:spcAft>
              <a:buNone/>
            </a:pPr>
            <a:r>
              <a:rPr lang="en" u="sng">
                <a:solidFill>
                  <a:schemeClr val="hlink"/>
                </a:solidFill>
                <a:hlinkClick r:id="rId4"/>
              </a:rPr>
              <a:t>http://www.nottenergy.com/projects/domestic/sungain_battery_storage_project/</a:t>
            </a:r>
            <a:endParaRPr/>
          </a:p>
          <a:p>
            <a:pPr marL="0" lvl="0" indent="0">
              <a:spcBef>
                <a:spcPts val="0"/>
              </a:spcBef>
              <a:spcAft>
                <a:spcPts val="0"/>
              </a:spcAft>
              <a:buNone/>
            </a:pPr>
            <a:endParaRPr/>
          </a:p>
          <a:p>
            <a:pPr marL="0" lvl="0" indent="0">
              <a:spcBef>
                <a:spcPts val="0"/>
              </a:spcBef>
              <a:spcAft>
                <a:spcPts val="0"/>
              </a:spcAft>
              <a:buNone/>
            </a:pPr>
            <a:r>
              <a:rPr lang="en" u="sng">
                <a:solidFill>
                  <a:schemeClr val="hlink"/>
                </a:solidFill>
                <a:hlinkClick r:id="rId5"/>
              </a:rPr>
              <a:t>http://www.nottingham.ac.uk/news/pressreleases/2017/may/pioneering-community-energy-storage-project-in-nottingham-connects-its-first-household-battery-storage-system-to-the-grid.aspx.aspx</a:t>
            </a:r>
            <a:endParaRPr/>
          </a:p>
          <a:p>
            <a:pPr marL="0" lvl="0" indent="0">
              <a:spcBef>
                <a:spcPts val="0"/>
              </a:spcBef>
              <a:spcAft>
                <a:spcPts val="0"/>
              </a:spcAft>
              <a:buNone/>
            </a:pPr>
            <a:endParaRPr/>
          </a:p>
          <a:p>
            <a:pPr marL="0" lvl="0" indent="0">
              <a:spcBef>
                <a:spcPts val="0"/>
              </a:spcBef>
              <a:spcAft>
                <a:spcPts val="0"/>
              </a:spcAft>
              <a:buNone/>
            </a:pPr>
            <a:r>
              <a:rPr lang="en" u="sng">
                <a:solidFill>
                  <a:schemeClr val="hlink"/>
                </a:solidFill>
                <a:hlinkClick r:id="rId6"/>
              </a:rPr>
              <a:t>http://www.h2020-project-sensible.eu/demonstrator-sites/nottingham-demonstrator-site.aspx</a:t>
            </a:r>
            <a:endParaRPr/>
          </a:p>
          <a:p>
            <a:pPr marL="0" lvl="0" indent="0">
              <a:spcBef>
                <a:spcPts val="0"/>
              </a:spcBef>
              <a:spcAft>
                <a:spcPts val="0"/>
              </a:spcAft>
              <a:buNone/>
            </a:pPr>
            <a:endParaRPr/>
          </a:p>
          <a:p>
            <a:pPr marL="0" lvl="0" indent="0">
              <a:spcBef>
                <a:spcPts val="0"/>
              </a:spcBef>
              <a:spcAft>
                <a:spcPts val="0"/>
              </a:spcAft>
              <a:buNone/>
            </a:pPr>
            <a:endParaRPr/>
          </a:p>
          <a:p>
            <a:pPr marL="0" lvl="0" indent="0">
              <a:spcBef>
                <a:spcPts val="0"/>
              </a:spcBef>
              <a:spcAft>
                <a:spcPts val="0"/>
              </a:spcAft>
              <a:buNone/>
            </a:pPr>
            <a:endParaRPr/>
          </a:p>
          <a:p>
            <a:pPr marL="0" lvl="0" indent="0">
              <a:spcBef>
                <a:spcPts val="0"/>
              </a:spcBef>
              <a:spcAft>
                <a:spcPts val="0"/>
              </a:spcAft>
              <a:buNone/>
            </a:pPr>
            <a:endParaRPr/>
          </a:p>
        </p:txBody>
      </p:sp>
    </p:spTree>
    <p:extLst>
      <p:ext uri="{BB962C8B-B14F-4D97-AF65-F5344CB8AC3E}">
        <p14:creationId xmlns:p14="http://schemas.microsoft.com/office/powerpoint/2010/main" val="11568126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Shape 3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5" name="Shape 38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828800" lvl="3" indent="-298450" rtl="0">
              <a:lnSpc>
                <a:spcPct val="115000"/>
              </a:lnSpc>
              <a:spcBef>
                <a:spcPts val="0"/>
              </a:spcBef>
              <a:spcAft>
                <a:spcPts val="0"/>
              </a:spcAft>
              <a:buClr>
                <a:schemeClr val="dk1"/>
              </a:buClr>
              <a:buSzPts val="1100"/>
              <a:buAutoNum type="arabicParenBoth"/>
            </a:pPr>
            <a:r>
              <a:rPr lang="en"/>
              <a:t>Similar Project: </a:t>
            </a:r>
            <a:r>
              <a:rPr lang="en" u="sng">
                <a:solidFill>
                  <a:srgbClr val="1155CC"/>
                </a:solidFill>
                <a:hlinkClick r:id="rId3"/>
              </a:rPr>
              <a:t>Florida Public Schools</a:t>
            </a:r>
            <a:endParaRPr/>
          </a:p>
        </p:txBody>
      </p:sp>
    </p:spTree>
    <p:extLst>
      <p:ext uri="{BB962C8B-B14F-4D97-AF65-F5344CB8AC3E}">
        <p14:creationId xmlns:p14="http://schemas.microsoft.com/office/powerpoint/2010/main" val="14790114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Shape 3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4" name="Shape 39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u="sng">
                <a:solidFill>
                  <a:schemeClr val="hlink"/>
                </a:solidFill>
                <a:hlinkClick r:id="rId3"/>
              </a:rPr>
              <a:t>http://mae.engr.ucdavis.edu/jwpark/DavisSite/pages/BWF-microgrid.html#whyUS</a:t>
            </a:r>
            <a:endParaRPr/>
          </a:p>
          <a:p>
            <a:pPr marL="0" lvl="0" indent="0">
              <a:spcBef>
                <a:spcPts val="0"/>
              </a:spcBef>
              <a:spcAft>
                <a:spcPts val="0"/>
              </a:spcAft>
              <a:buNone/>
            </a:pPr>
            <a:endParaRPr/>
          </a:p>
          <a:p>
            <a:pPr marL="0" lvl="0" indent="0">
              <a:spcBef>
                <a:spcPts val="0"/>
              </a:spcBef>
              <a:spcAft>
                <a:spcPts val="0"/>
              </a:spcAft>
              <a:buNone/>
            </a:pPr>
            <a:endParaRPr/>
          </a:p>
        </p:txBody>
      </p:sp>
    </p:spTree>
    <p:extLst>
      <p:ext uri="{BB962C8B-B14F-4D97-AF65-F5344CB8AC3E}">
        <p14:creationId xmlns:p14="http://schemas.microsoft.com/office/powerpoint/2010/main" val="33379694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Shape 4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5" name="Shape 40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u="sng">
                <a:solidFill>
                  <a:schemeClr val="hlink"/>
                </a:solidFill>
                <a:hlinkClick r:id="rId3"/>
              </a:rPr>
              <a:t>https://en.wikipedia.org/wiki/List_of_energy_storage_projects#cite_ref-DOE_14-0</a:t>
            </a:r>
            <a:endParaRPr/>
          </a:p>
          <a:p>
            <a:pPr marL="0" lvl="0" indent="0">
              <a:spcBef>
                <a:spcPts val="0"/>
              </a:spcBef>
              <a:spcAft>
                <a:spcPts val="0"/>
              </a:spcAft>
              <a:buNone/>
            </a:pPr>
            <a:endParaRPr/>
          </a:p>
          <a:p>
            <a:pPr marL="0" lvl="0" indent="0">
              <a:spcBef>
                <a:spcPts val="0"/>
              </a:spcBef>
              <a:spcAft>
                <a:spcPts val="0"/>
              </a:spcAft>
              <a:buNone/>
            </a:pPr>
            <a:r>
              <a:rPr lang="en" u="sng">
                <a:solidFill>
                  <a:schemeClr val="hlink"/>
                </a:solidFill>
                <a:hlinkClick r:id="rId4"/>
              </a:rPr>
              <a:t>http://www.energystorageexchange.org/projects</a:t>
            </a:r>
            <a:endParaRPr/>
          </a:p>
          <a:p>
            <a:pPr marL="0" lvl="0" indent="0">
              <a:spcBef>
                <a:spcPts val="0"/>
              </a:spcBef>
              <a:spcAft>
                <a:spcPts val="0"/>
              </a:spcAft>
              <a:buNone/>
            </a:pPr>
            <a:endParaRPr/>
          </a:p>
          <a:p>
            <a:pPr marL="0" lvl="0" indent="0">
              <a:spcBef>
                <a:spcPts val="0"/>
              </a:spcBef>
              <a:spcAft>
                <a:spcPts val="0"/>
              </a:spcAft>
              <a:buNone/>
            </a:pPr>
            <a:r>
              <a:rPr lang="en" u="sng">
                <a:solidFill>
                  <a:schemeClr val="hlink"/>
                </a:solidFill>
                <a:hlinkClick r:id="rId5"/>
              </a:rPr>
              <a:t>http://www.energystorageexchange.org/projects/286</a:t>
            </a:r>
            <a:r>
              <a:rPr lang="en"/>
              <a:t> - UC SD BYD Energy Storage System - </a:t>
            </a:r>
            <a:endParaRPr/>
          </a:p>
          <a:p>
            <a:pPr marL="0" lvl="0" indent="0">
              <a:spcBef>
                <a:spcPts val="0"/>
              </a:spcBef>
              <a:spcAft>
                <a:spcPts val="0"/>
              </a:spcAft>
              <a:buNone/>
            </a:pPr>
            <a:endParaRPr/>
          </a:p>
          <a:p>
            <a:pPr marL="0" lvl="0" indent="0">
              <a:spcBef>
                <a:spcPts val="0"/>
              </a:spcBef>
              <a:spcAft>
                <a:spcPts val="0"/>
              </a:spcAft>
              <a:buNone/>
            </a:pPr>
            <a:endParaRPr/>
          </a:p>
          <a:p>
            <a:pPr marL="0" lvl="0" indent="0">
              <a:spcBef>
                <a:spcPts val="0"/>
              </a:spcBef>
              <a:spcAft>
                <a:spcPts val="0"/>
              </a:spcAft>
              <a:buNone/>
            </a:pPr>
            <a:endParaRPr/>
          </a:p>
          <a:p>
            <a:pPr marL="0" lvl="0" indent="0">
              <a:spcBef>
                <a:spcPts val="0"/>
              </a:spcBef>
              <a:spcAft>
                <a:spcPts val="0"/>
              </a:spcAft>
              <a:buNone/>
            </a:pPr>
            <a:endParaRPr/>
          </a:p>
        </p:txBody>
      </p:sp>
    </p:spTree>
    <p:extLst>
      <p:ext uri="{BB962C8B-B14F-4D97-AF65-F5344CB8AC3E}">
        <p14:creationId xmlns:p14="http://schemas.microsoft.com/office/powerpoint/2010/main" val="2167188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Shape 4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6" name="Shape 41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18978130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Shape 42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24" name="Shape 42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3248846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Shape 4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4" name="Shape 43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u="sng">
                <a:solidFill>
                  <a:schemeClr val="hlink"/>
                </a:solidFill>
                <a:hlinkClick r:id="rId3"/>
              </a:rPr>
              <a:t>https://twitter.com/ForesterNetwork/status/778652581031796736</a:t>
            </a:r>
            <a:endParaRPr/>
          </a:p>
          <a:p>
            <a:pPr marL="0" lvl="0" indent="0">
              <a:spcBef>
                <a:spcPts val="0"/>
              </a:spcBef>
              <a:spcAft>
                <a:spcPts val="0"/>
              </a:spcAft>
              <a:buNone/>
            </a:pPr>
            <a:endParaRPr/>
          </a:p>
          <a:p>
            <a:pPr marL="0" lvl="0" indent="0">
              <a:spcBef>
                <a:spcPts val="0"/>
              </a:spcBef>
              <a:spcAft>
                <a:spcPts val="0"/>
              </a:spcAft>
              <a:buNone/>
            </a:pPr>
            <a:r>
              <a:rPr lang="en" u="sng">
                <a:solidFill>
                  <a:schemeClr val="hlink"/>
                </a:solidFill>
                <a:hlinkClick r:id="rId4"/>
              </a:rPr>
              <a:t>https://www.slideshare.net/e4sv/banglore-jul16-ces-is-at-the-forefront-of-competitive-electricity-markets-and-emerging-technology-trends</a:t>
            </a:r>
            <a:r>
              <a:rPr lang="en"/>
              <a:t> (Page 19)</a:t>
            </a:r>
            <a:endParaRPr/>
          </a:p>
        </p:txBody>
      </p:sp>
    </p:spTree>
    <p:extLst>
      <p:ext uri="{BB962C8B-B14F-4D97-AF65-F5344CB8AC3E}">
        <p14:creationId xmlns:p14="http://schemas.microsoft.com/office/powerpoint/2010/main" val="11091828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Shape 4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43" name="Shape 44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u="sng">
                <a:solidFill>
                  <a:schemeClr val="hlink"/>
                </a:solidFill>
                <a:hlinkClick r:id="rId3"/>
              </a:rPr>
              <a:t>https://www.jdsupra.com/legalnews/energy-storage-handbook-38441/</a:t>
            </a:r>
            <a:endParaRPr/>
          </a:p>
          <a:p>
            <a:pPr marL="0" lvl="0" indent="0">
              <a:spcBef>
                <a:spcPts val="0"/>
              </a:spcBef>
              <a:spcAft>
                <a:spcPts val="0"/>
              </a:spcAft>
              <a:buNone/>
            </a:pPr>
            <a:endParaRPr/>
          </a:p>
          <a:p>
            <a:pPr marL="0" lvl="0" indent="0">
              <a:spcBef>
                <a:spcPts val="0"/>
              </a:spcBef>
              <a:spcAft>
                <a:spcPts val="0"/>
              </a:spcAft>
              <a:buNone/>
            </a:pPr>
            <a:r>
              <a:rPr lang="en"/>
              <a:t>Page 10-17</a:t>
            </a:r>
            <a:endParaRPr/>
          </a:p>
          <a:p>
            <a:pPr marL="0" lvl="0" indent="0">
              <a:spcBef>
                <a:spcPts val="0"/>
              </a:spcBef>
              <a:spcAft>
                <a:spcPts val="0"/>
              </a:spcAft>
              <a:buNone/>
            </a:pPr>
            <a:endParaRPr/>
          </a:p>
          <a:p>
            <a:pPr marL="0" lvl="0" indent="0">
              <a:spcBef>
                <a:spcPts val="0"/>
              </a:spcBef>
              <a:spcAft>
                <a:spcPts val="0"/>
              </a:spcAft>
              <a:buNone/>
            </a:pPr>
            <a:r>
              <a:rPr lang="en"/>
              <a:t>Policy at the federal level still has not developed</a:t>
            </a:r>
            <a:endParaRPr/>
          </a:p>
        </p:txBody>
      </p:sp>
    </p:spTree>
    <p:extLst>
      <p:ext uri="{BB962C8B-B14F-4D97-AF65-F5344CB8AC3E}">
        <p14:creationId xmlns:p14="http://schemas.microsoft.com/office/powerpoint/2010/main" val="17183198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Shape 45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3" name="Shape 45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a:p>
            <a:pPr marL="0" lvl="0" indent="0">
              <a:spcBef>
                <a:spcPts val="0"/>
              </a:spcBef>
              <a:spcAft>
                <a:spcPts val="0"/>
              </a:spcAft>
              <a:buNone/>
            </a:pPr>
            <a:endParaRPr/>
          </a:p>
          <a:p>
            <a:pPr marL="0" lvl="0" indent="0">
              <a:spcBef>
                <a:spcPts val="0"/>
              </a:spcBef>
              <a:spcAft>
                <a:spcPts val="0"/>
              </a:spcAft>
              <a:buNone/>
            </a:pPr>
            <a:endParaRPr/>
          </a:p>
        </p:txBody>
      </p:sp>
    </p:spTree>
    <p:extLst>
      <p:ext uri="{BB962C8B-B14F-4D97-AF65-F5344CB8AC3E}">
        <p14:creationId xmlns:p14="http://schemas.microsoft.com/office/powerpoint/2010/main" val="29284075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Shape 4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63" name="Shape 46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7391964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Shape 4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73" name="Shape 47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1395311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82" name="Shape 48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DPU = </a:t>
            </a:r>
            <a:r>
              <a:rPr lang="en" u="sng">
                <a:solidFill>
                  <a:schemeClr val="hlink"/>
                </a:solidFill>
                <a:hlinkClick r:id="rId3"/>
              </a:rPr>
              <a:t>http://170.63.40.34/DPU/FileRoomAPI/api/Attachments/Get/?path=17-05%2f1705_Final_Order_Revenue_Requi.pdf</a:t>
            </a:r>
            <a:endParaRPr/>
          </a:p>
          <a:p>
            <a:pPr marL="0" lvl="0" indent="0">
              <a:spcBef>
                <a:spcPts val="0"/>
              </a:spcBef>
              <a:spcAft>
                <a:spcPts val="0"/>
              </a:spcAft>
              <a:buNone/>
            </a:pPr>
            <a:r>
              <a:rPr lang="en" u="sng">
                <a:solidFill>
                  <a:schemeClr val="hlink"/>
                </a:solidFill>
                <a:hlinkClick r:id="rId4"/>
              </a:rPr>
              <a:t>https://www.eversource.com/content/docs/default-source/ema---pdfs/public-hearings/16-178.pdf</a:t>
            </a:r>
            <a:endParaRPr/>
          </a:p>
          <a:p>
            <a:pPr marL="0" lvl="0" indent="0" rtl="0">
              <a:spcBef>
                <a:spcPts val="0"/>
              </a:spcBef>
              <a:spcAft>
                <a:spcPts val="0"/>
              </a:spcAft>
              <a:buNone/>
            </a:pPr>
            <a:endParaRPr/>
          </a:p>
        </p:txBody>
      </p:sp>
    </p:spTree>
    <p:extLst>
      <p:ext uri="{BB962C8B-B14F-4D97-AF65-F5344CB8AC3E}">
        <p14:creationId xmlns:p14="http://schemas.microsoft.com/office/powerpoint/2010/main" val="10771029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Shape 4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91" name="Shape 49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8402796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Shape 49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00" name="Shape 50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23645033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Shape 50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09" name="Shape 50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u="sng">
                <a:solidFill>
                  <a:schemeClr val="hlink"/>
                </a:solidFill>
                <a:hlinkClick r:id="rId3"/>
              </a:rPr>
              <a:t>https://www.technologyreview.com/s/609560/surge-of-carbon-pricing-proposals-coming-in-the-new-year/</a:t>
            </a:r>
            <a:endParaRPr/>
          </a:p>
          <a:p>
            <a:pPr marL="0" lvl="0" indent="0">
              <a:spcBef>
                <a:spcPts val="0"/>
              </a:spcBef>
              <a:spcAft>
                <a:spcPts val="0"/>
              </a:spcAft>
              <a:buNone/>
            </a:pPr>
            <a:endParaRPr/>
          </a:p>
          <a:p>
            <a:pPr marL="0" lvl="0" indent="0">
              <a:spcBef>
                <a:spcPts val="0"/>
              </a:spcBef>
              <a:spcAft>
                <a:spcPts val="0"/>
              </a:spcAft>
              <a:buNone/>
            </a:pPr>
            <a:endParaRPr/>
          </a:p>
          <a:p>
            <a:pPr marL="0" lvl="0" indent="0">
              <a:spcBef>
                <a:spcPts val="0"/>
              </a:spcBef>
              <a:spcAft>
                <a:spcPts val="0"/>
              </a:spcAft>
              <a:buNone/>
            </a:pPr>
            <a:r>
              <a:rPr lang="en"/>
              <a:t>2016 SGIP ADVANCED ENERGY STORAGE IMPACT EVALUATION</a:t>
            </a:r>
            <a:endParaRPr/>
          </a:p>
          <a:p>
            <a:pPr marL="0" lvl="0" indent="0">
              <a:spcBef>
                <a:spcPts val="0"/>
              </a:spcBef>
              <a:spcAft>
                <a:spcPts val="0"/>
              </a:spcAft>
              <a:buNone/>
            </a:pPr>
            <a:r>
              <a:rPr lang="en" u="sng">
                <a:solidFill>
                  <a:schemeClr val="hlink"/>
                </a:solidFill>
                <a:hlinkClick r:id="rId4"/>
              </a:rPr>
              <a:t>http://www.cpuc.ca.gov/WorkArea/DownloadAsset.aspx?id=6442454964</a:t>
            </a:r>
            <a:r>
              <a:rPr lang="en"/>
              <a:t>.</a:t>
            </a:r>
            <a:endParaRPr/>
          </a:p>
          <a:p>
            <a:pPr marL="0" lvl="0" indent="0">
              <a:spcBef>
                <a:spcPts val="0"/>
              </a:spcBef>
              <a:spcAft>
                <a:spcPts val="0"/>
              </a:spcAft>
              <a:buNone/>
            </a:pPr>
            <a:endParaRPr/>
          </a:p>
          <a:p>
            <a:pPr marL="0" lvl="0" indent="0">
              <a:spcBef>
                <a:spcPts val="0"/>
              </a:spcBef>
              <a:spcAft>
                <a:spcPts val="0"/>
              </a:spcAft>
              <a:buNone/>
            </a:pPr>
            <a:r>
              <a:rPr lang="en" u="sng">
                <a:solidFill>
                  <a:schemeClr val="hlink"/>
                </a:solidFill>
                <a:hlinkClick r:id="rId5"/>
              </a:rPr>
              <a:t>http://docs.cpuc.ca.gov/PublishedDocs/Efile/G000/M202/K276/202276301.PDF</a:t>
            </a:r>
            <a:endParaRPr/>
          </a:p>
          <a:p>
            <a:pPr marL="0" lvl="0" indent="0">
              <a:spcBef>
                <a:spcPts val="0"/>
              </a:spcBef>
              <a:spcAft>
                <a:spcPts val="0"/>
              </a:spcAft>
              <a:buNone/>
            </a:pPr>
            <a:endParaRPr/>
          </a:p>
          <a:p>
            <a:pPr marL="0" lvl="0" indent="0">
              <a:spcBef>
                <a:spcPts val="0"/>
              </a:spcBef>
              <a:spcAft>
                <a:spcPts val="0"/>
              </a:spcAft>
              <a:buNone/>
            </a:pPr>
            <a:r>
              <a:rPr lang="en"/>
              <a:t>“Simply identify high GHG hours and require</a:t>
            </a:r>
            <a:endParaRPr/>
          </a:p>
          <a:p>
            <a:pPr marL="0" lvl="0" indent="0">
              <a:spcBef>
                <a:spcPts val="0"/>
              </a:spcBef>
              <a:spcAft>
                <a:spcPts val="0"/>
              </a:spcAft>
              <a:buNone/>
            </a:pPr>
            <a:r>
              <a:rPr lang="en"/>
              <a:t>projects to avoid charging during those times. What about a 12-9pm “no charge” period? This would</a:t>
            </a:r>
            <a:endParaRPr/>
          </a:p>
          <a:p>
            <a:pPr marL="0" lvl="0" indent="0">
              <a:spcBef>
                <a:spcPts val="0"/>
              </a:spcBef>
              <a:spcAft>
                <a:spcPts val="0"/>
              </a:spcAft>
              <a:buNone/>
            </a:pPr>
            <a:r>
              <a:rPr lang="en"/>
              <a:t>mean that SGIP systems avoid charging during all high emission hours. There may be an absence of a</a:t>
            </a:r>
            <a:endParaRPr/>
          </a:p>
          <a:p>
            <a:pPr marL="0" lvl="0" indent="0">
              <a:spcBef>
                <a:spcPts val="0"/>
              </a:spcBef>
              <a:spcAft>
                <a:spcPts val="0"/>
              </a:spcAft>
              <a:buNone/>
            </a:pPr>
            <a:r>
              <a:rPr lang="en"/>
              <a:t>price signal, but one does have the right information on where the high GHG hours are. If that seems</a:t>
            </a:r>
            <a:endParaRPr/>
          </a:p>
          <a:p>
            <a:pPr marL="0" lvl="0" indent="0">
              <a:spcBef>
                <a:spcPts val="0"/>
              </a:spcBef>
              <a:spcAft>
                <a:spcPts val="0"/>
              </a:spcAft>
              <a:buNone/>
            </a:pPr>
            <a:r>
              <a:rPr lang="en"/>
              <a:t>like too long a time, how about 4-9pm? This method doesn’t require 100 different DR programs or</a:t>
            </a:r>
            <a:endParaRPr/>
          </a:p>
          <a:p>
            <a:pPr marL="0" lvl="0" indent="0">
              <a:spcBef>
                <a:spcPts val="0"/>
              </a:spcBef>
              <a:spcAft>
                <a:spcPts val="0"/>
              </a:spcAft>
              <a:buNone/>
            </a:pPr>
            <a:r>
              <a:rPr lang="en"/>
              <a:t>arguing about rates.”</a:t>
            </a:r>
            <a:endParaRPr/>
          </a:p>
          <a:p>
            <a:pPr marL="0" lvl="0" indent="0">
              <a:spcBef>
                <a:spcPts val="0"/>
              </a:spcBef>
              <a:spcAft>
                <a:spcPts val="0"/>
              </a:spcAft>
              <a:buNone/>
            </a:pPr>
            <a:endParaRPr/>
          </a:p>
          <a:p>
            <a:pPr marL="0" lvl="0" indent="0">
              <a:spcBef>
                <a:spcPts val="0"/>
              </a:spcBef>
              <a:spcAft>
                <a:spcPts val="0"/>
              </a:spcAft>
              <a:buClr>
                <a:schemeClr val="dk1"/>
              </a:buClr>
              <a:buSzPts val="1100"/>
              <a:buFont typeface="Arial"/>
              <a:buNone/>
            </a:pPr>
            <a:endParaRPr/>
          </a:p>
          <a:p>
            <a:pPr marL="0" lvl="0" indent="0">
              <a:spcBef>
                <a:spcPts val="0"/>
              </a:spcBef>
              <a:spcAft>
                <a:spcPts val="0"/>
              </a:spcAft>
              <a:buNone/>
            </a:pPr>
            <a:endParaRPr/>
          </a:p>
          <a:p>
            <a:pPr marL="0" lvl="0" indent="0">
              <a:spcBef>
                <a:spcPts val="0"/>
              </a:spcBef>
              <a:spcAft>
                <a:spcPts val="0"/>
              </a:spcAft>
              <a:buNone/>
            </a:pPr>
            <a:endParaRPr/>
          </a:p>
          <a:p>
            <a:pPr marL="0" lvl="0" indent="0">
              <a:spcBef>
                <a:spcPts val="0"/>
              </a:spcBef>
              <a:spcAft>
                <a:spcPts val="0"/>
              </a:spcAft>
              <a:buNone/>
            </a:pPr>
            <a:endParaRPr/>
          </a:p>
          <a:p>
            <a:pPr marL="0" lvl="0" indent="0">
              <a:spcBef>
                <a:spcPts val="0"/>
              </a:spcBef>
              <a:spcAft>
                <a:spcPts val="0"/>
              </a:spcAft>
              <a:buNone/>
            </a:pPr>
            <a:endParaRPr/>
          </a:p>
        </p:txBody>
      </p:sp>
    </p:spTree>
    <p:extLst>
      <p:ext uri="{BB962C8B-B14F-4D97-AF65-F5344CB8AC3E}">
        <p14:creationId xmlns:p14="http://schemas.microsoft.com/office/powerpoint/2010/main" val="40597609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Shape 5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18" name="Shape 51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u="sng">
                <a:solidFill>
                  <a:schemeClr val="hlink"/>
                </a:solidFill>
                <a:hlinkClick r:id="rId3"/>
              </a:rPr>
              <a:t>https://www.utilitydive.com/news/6-months-after-target-adoption-massachusetts-sees-energy-storage-growth-c/515353/</a:t>
            </a:r>
            <a:endParaRPr/>
          </a:p>
          <a:p>
            <a:pPr marL="0" lvl="0" indent="0">
              <a:spcBef>
                <a:spcPts val="0"/>
              </a:spcBef>
              <a:spcAft>
                <a:spcPts val="0"/>
              </a:spcAft>
              <a:buNone/>
            </a:pPr>
            <a:r>
              <a:rPr lang="en" u="sng">
                <a:solidFill>
                  <a:schemeClr val="hlink"/>
                </a:solidFill>
                <a:hlinkClick r:id="rId4"/>
              </a:rPr>
              <a:t>https://www.utilitydive.com/news/is-solarstorage-eligible-for-net-metering-in-massachusetts-tesla-and-othe/508386/</a:t>
            </a:r>
            <a:endParaRPr/>
          </a:p>
          <a:p>
            <a:pPr marL="0" lvl="0" indent="0">
              <a:spcBef>
                <a:spcPts val="0"/>
              </a:spcBef>
              <a:spcAft>
                <a:spcPts val="0"/>
              </a:spcAft>
              <a:buNone/>
            </a:pPr>
            <a:endParaRPr/>
          </a:p>
          <a:p>
            <a:pPr marL="0" lvl="0" indent="0">
              <a:spcBef>
                <a:spcPts val="0"/>
              </a:spcBef>
              <a:spcAft>
                <a:spcPts val="0"/>
              </a:spcAft>
              <a:buNone/>
            </a:pPr>
            <a:endParaRPr/>
          </a:p>
          <a:p>
            <a:pPr marL="0" lvl="0" indent="0">
              <a:spcBef>
                <a:spcPts val="0"/>
              </a:spcBef>
              <a:spcAft>
                <a:spcPts val="0"/>
              </a:spcAft>
              <a:buNone/>
            </a:pPr>
            <a:r>
              <a:rPr lang="en"/>
              <a:t>Capacity versus ancillary:</a:t>
            </a:r>
            <a:endParaRPr/>
          </a:p>
          <a:p>
            <a:pPr marL="457200" lvl="0" indent="-317500">
              <a:spcBef>
                <a:spcPts val="0"/>
              </a:spcBef>
              <a:spcAft>
                <a:spcPts val="0"/>
              </a:spcAft>
              <a:buSzPts val="1400"/>
              <a:buChar char="●"/>
            </a:pPr>
            <a:r>
              <a:rPr lang="en"/>
              <a:t>New England has an open-ended capacity performance market, and the penalties for non-performance could pose too much liability for developers, Burwen said.</a:t>
            </a:r>
            <a:endParaRPr/>
          </a:p>
          <a:p>
            <a:pPr marL="0" lvl="0" indent="0">
              <a:spcBef>
                <a:spcPts val="0"/>
              </a:spcBef>
              <a:spcAft>
                <a:spcPts val="0"/>
              </a:spcAft>
              <a:buNone/>
            </a:pPr>
            <a:endParaRPr/>
          </a:p>
          <a:p>
            <a:pPr marL="457200" lvl="0" indent="-317500">
              <a:spcBef>
                <a:spcPts val="0"/>
              </a:spcBef>
              <a:spcAft>
                <a:spcPts val="0"/>
              </a:spcAft>
              <a:buSzPts val="1400"/>
              <a:buChar char="●"/>
            </a:pPr>
            <a:r>
              <a:rPr lang="en"/>
              <a:t>As a result, most energy storage providers are likely to design their projects to participate in the ISO’s ancillary services market because they are not prepared to assume the financial burden of qualifying for the forward capacity market.</a:t>
            </a:r>
            <a:endParaRPr/>
          </a:p>
          <a:p>
            <a:pPr marL="0" lvl="0" indent="0">
              <a:spcBef>
                <a:spcPts val="0"/>
              </a:spcBef>
              <a:spcAft>
                <a:spcPts val="0"/>
              </a:spcAft>
              <a:buNone/>
            </a:pPr>
            <a:endParaRPr/>
          </a:p>
          <a:p>
            <a:pPr marL="0" lvl="0" indent="0">
              <a:spcBef>
                <a:spcPts val="0"/>
              </a:spcBef>
              <a:spcAft>
                <a:spcPts val="0"/>
              </a:spcAft>
              <a:buNone/>
            </a:pPr>
            <a:endParaRPr/>
          </a:p>
          <a:p>
            <a:pPr marL="0" lvl="0" indent="0">
              <a:spcBef>
                <a:spcPts val="0"/>
              </a:spcBef>
              <a:spcAft>
                <a:spcPts val="0"/>
              </a:spcAft>
              <a:buNone/>
            </a:pPr>
            <a:endParaRPr/>
          </a:p>
        </p:txBody>
      </p:sp>
    </p:spTree>
    <p:extLst>
      <p:ext uri="{BB962C8B-B14F-4D97-AF65-F5344CB8AC3E}">
        <p14:creationId xmlns:p14="http://schemas.microsoft.com/office/powerpoint/2010/main" val="3743203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Shape 5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7" name="Shape 52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0567382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Shape 5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35" name="Shape 5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8011528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Shape 54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45" name="Shape 54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27002334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Shape 5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52" name="Shape 55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8207974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Shape 5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69" name="Shape 56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2966977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996630" y="2003888"/>
            <a:ext cx="4523700" cy="1159800"/>
          </a:xfrm>
          <a:prstGeom prst="rect">
            <a:avLst/>
          </a:prstGeom>
        </p:spPr>
        <p:txBody>
          <a:bodyPr spcFirstLastPara="1" wrap="square" lIns="91425" tIns="91425" rIns="91425" bIns="91425" anchor="b" anchorCtr="0"/>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cxnSp>
        <p:nvCxnSpPr>
          <p:cNvPr id="11" name="Shape 11"/>
          <p:cNvCxnSpPr/>
          <p:nvPr/>
        </p:nvCxnSpPr>
        <p:spPr>
          <a:xfrm>
            <a:off x="-6025" y="3676512"/>
            <a:ext cx="9162000" cy="0"/>
          </a:xfrm>
          <a:prstGeom prst="straightConnector1">
            <a:avLst/>
          </a:prstGeom>
          <a:noFill/>
          <a:ln w="9525" cap="flat" cmpd="sng">
            <a:solidFill>
              <a:srgbClr val="000000"/>
            </a:solidFill>
            <a:prstDash val="solid"/>
            <a:round/>
            <a:headEnd type="none" w="lg" len="lg"/>
            <a:tailEnd type="none" w="lg" len="lg"/>
          </a:ln>
        </p:spPr>
      </p:cxnSp>
      <p:sp>
        <p:nvSpPr>
          <p:cNvPr id="12" name="Shape 12"/>
          <p:cNvSpPr/>
          <p:nvPr/>
        </p:nvSpPr>
        <p:spPr>
          <a:xfrm>
            <a:off x="1117950" y="3393000"/>
            <a:ext cx="567000" cy="567000"/>
          </a:xfrm>
          <a:prstGeom prst="ellipse">
            <a:avLst/>
          </a:prstGeom>
          <a:solidFill>
            <a:srgbClr val="FFCD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3"/>
        <p:cNvGrpSpPr/>
        <p:nvPr/>
      </p:nvGrpSpPr>
      <p:grpSpPr>
        <a:xfrm>
          <a:off x="0" y="0"/>
          <a:ext cx="0" cy="0"/>
          <a:chOff x="0" y="0"/>
          <a:chExt cx="0" cy="0"/>
        </a:xfrm>
      </p:grpSpPr>
      <p:sp>
        <p:nvSpPr>
          <p:cNvPr id="14" name="Shape 14"/>
          <p:cNvSpPr txBox="1">
            <a:spLocks noGrp="1"/>
          </p:cNvSpPr>
          <p:nvPr>
            <p:ph type="subTitle" idx="1"/>
          </p:nvPr>
        </p:nvSpPr>
        <p:spPr>
          <a:xfrm>
            <a:off x="2022300" y="2815923"/>
            <a:ext cx="5591400" cy="784800"/>
          </a:xfrm>
          <a:prstGeom prst="rect">
            <a:avLst/>
          </a:prstGeom>
        </p:spPr>
        <p:txBody>
          <a:bodyPr spcFirstLastPara="1" wrap="square" lIns="91425" tIns="91425" rIns="91425" bIns="91425" anchor="t" anchorCtr="0"/>
          <a:lstStyle>
            <a:lvl1pPr lvl="0" rtl="0">
              <a:spcBef>
                <a:spcPts val="0"/>
              </a:spcBef>
              <a:spcAft>
                <a:spcPts val="0"/>
              </a:spcAft>
              <a:buClr>
                <a:srgbClr val="000000"/>
              </a:buClr>
              <a:buSzPts val="1400"/>
              <a:buNone/>
              <a:defRPr sz="1400">
                <a:highlight>
                  <a:srgbClr val="FFCD00"/>
                </a:highlight>
              </a:defRPr>
            </a:lvl1pPr>
            <a:lvl2pPr lvl="1" rtl="0">
              <a:spcBef>
                <a:spcPts val="0"/>
              </a:spcBef>
              <a:spcAft>
                <a:spcPts val="0"/>
              </a:spcAft>
              <a:buClr>
                <a:schemeClr val="dk2"/>
              </a:buClr>
              <a:buSzPts val="1400"/>
              <a:buNone/>
              <a:defRPr sz="1400">
                <a:solidFill>
                  <a:schemeClr val="dk2"/>
                </a:solidFill>
                <a:highlight>
                  <a:srgbClr val="FFCD00"/>
                </a:highlight>
              </a:defRPr>
            </a:lvl2pPr>
            <a:lvl3pPr lvl="2" rtl="0">
              <a:spcBef>
                <a:spcPts val="0"/>
              </a:spcBef>
              <a:spcAft>
                <a:spcPts val="0"/>
              </a:spcAft>
              <a:buClr>
                <a:schemeClr val="dk2"/>
              </a:buClr>
              <a:buSzPts val="1400"/>
              <a:buNone/>
              <a:defRPr sz="1400">
                <a:solidFill>
                  <a:schemeClr val="dk2"/>
                </a:solidFill>
                <a:highlight>
                  <a:srgbClr val="FFCD00"/>
                </a:highlight>
              </a:defRPr>
            </a:lvl3pPr>
            <a:lvl4pPr lvl="3" rtl="0">
              <a:spcBef>
                <a:spcPts val="0"/>
              </a:spcBef>
              <a:spcAft>
                <a:spcPts val="0"/>
              </a:spcAft>
              <a:buClr>
                <a:schemeClr val="dk2"/>
              </a:buClr>
              <a:buSzPts val="1400"/>
              <a:buNone/>
              <a:defRPr sz="1400">
                <a:solidFill>
                  <a:schemeClr val="dk2"/>
                </a:solidFill>
                <a:highlight>
                  <a:srgbClr val="FFCD00"/>
                </a:highlight>
              </a:defRPr>
            </a:lvl4pPr>
            <a:lvl5pPr lvl="4" rtl="0">
              <a:spcBef>
                <a:spcPts val="0"/>
              </a:spcBef>
              <a:spcAft>
                <a:spcPts val="0"/>
              </a:spcAft>
              <a:buClr>
                <a:schemeClr val="dk2"/>
              </a:buClr>
              <a:buSzPts val="1400"/>
              <a:buNone/>
              <a:defRPr sz="1400">
                <a:solidFill>
                  <a:schemeClr val="dk2"/>
                </a:solidFill>
                <a:highlight>
                  <a:srgbClr val="FFCD00"/>
                </a:highlight>
              </a:defRPr>
            </a:lvl5pPr>
            <a:lvl6pPr lvl="5" rtl="0">
              <a:spcBef>
                <a:spcPts val="0"/>
              </a:spcBef>
              <a:spcAft>
                <a:spcPts val="0"/>
              </a:spcAft>
              <a:buClr>
                <a:schemeClr val="dk2"/>
              </a:buClr>
              <a:buSzPts val="1400"/>
              <a:buNone/>
              <a:defRPr sz="1400">
                <a:solidFill>
                  <a:schemeClr val="dk2"/>
                </a:solidFill>
                <a:highlight>
                  <a:srgbClr val="FFCD00"/>
                </a:highlight>
              </a:defRPr>
            </a:lvl6pPr>
            <a:lvl7pPr lvl="6" rtl="0">
              <a:spcBef>
                <a:spcPts val="0"/>
              </a:spcBef>
              <a:spcAft>
                <a:spcPts val="0"/>
              </a:spcAft>
              <a:buClr>
                <a:schemeClr val="dk2"/>
              </a:buClr>
              <a:buSzPts val="1400"/>
              <a:buNone/>
              <a:defRPr sz="1400">
                <a:solidFill>
                  <a:schemeClr val="dk2"/>
                </a:solidFill>
                <a:highlight>
                  <a:srgbClr val="FFCD00"/>
                </a:highlight>
              </a:defRPr>
            </a:lvl7pPr>
            <a:lvl8pPr lvl="7" rtl="0">
              <a:spcBef>
                <a:spcPts val="0"/>
              </a:spcBef>
              <a:spcAft>
                <a:spcPts val="0"/>
              </a:spcAft>
              <a:buClr>
                <a:schemeClr val="dk2"/>
              </a:buClr>
              <a:buSzPts val="1400"/>
              <a:buNone/>
              <a:defRPr sz="1400">
                <a:solidFill>
                  <a:schemeClr val="dk2"/>
                </a:solidFill>
                <a:highlight>
                  <a:srgbClr val="FFCD00"/>
                </a:highlight>
              </a:defRPr>
            </a:lvl8pPr>
            <a:lvl9pPr lvl="8" rtl="0">
              <a:spcBef>
                <a:spcPts val="0"/>
              </a:spcBef>
              <a:spcAft>
                <a:spcPts val="0"/>
              </a:spcAft>
              <a:buClr>
                <a:schemeClr val="dk2"/>
              </a:buClr>
              <a:buSzPts val="1400"/>
              <a:buNone/>
              <a:defRPr sz="1400">
                <a:solidFill>
                  <a:schemeClr val="dk2"/>
                </a:solidFill>
                <a:highlight>
                  <a:srgbClr val="FFCD00"/>
                </a:highlight>
              </a:defRPr>
            </a:lvl9pPr>
          </a:lstStyle>
          <a:p>
            <a:endParaRPr/>
          </a:p>
        </p:txBody>
      </p:sp>
      <p:cxnSp>
        <p:nvCxnSpPr>
          <p:cNvPr id="15" name="Shape 15"/>
          <p:cNvCxnSpPr/>
          <p:nvPr/>
        </p:nvCxnSpPr>
        <p:spPr>
          <a:xfrm>
            <a:off x="-6025" y="2571762"/>
            <a:ext cx="1984500" cy="0"/>
          </a:xfrm>
          <a:prstGeom prst="straightConnector1">
            <a:avLst/>
          </a:prstGeom>
          <a:noFill/>
          <a:ln w="9525" cap="flat" cmpd="sng">
            <a:solidFill>
              <a:srgbClr val="CCCCCC"/>
            </a:solidFill>
            <a:prstDash val="solid"/>
            <a:round/>
            <a:headEnd type="none" w="lg" len="lg"/>
            <a:tailEnd type="none" w="lg" len="lg"/>
          </a:ln>
        </p:spPr>
      </p:cxnSp>
      <p:sp>
        <p:nvSpPr>
          <p:cNvPr id="16" name="Shape 16"/>
          <p:cNvSpPr/>
          <p:nvPr/>
        </p:nvSpPr>
        <p:spPr>
          <a:xfrm>
            <a:off x="1117950" y="2288250"/>
            <a:ext cx="567000" cy="567000"/>
          </a:xfrm>
          <a:prstGeom prst="ellipse">
            <a:avLst/>
          </a:prstGeom>
          <a:solidFill>
            <a:srgbClr val="FFCD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7" name="Shape 17"/>
          <p:cNvSpPr txBox="1">
            <a:spLocks noGrp="1"/>
          </p:cNvSpPr>
          <p:nvPr>
            <p:ph type="ctrTitle"/>
          </p:nvPr>
        </p:nvSpPr>
        <p:spPr>
          <a:xfrm>
            <a:off x="2022225" y="1693523"/>
            <a:ext cx="3787800" cy="1159800"/>
          </a:xfrm>
          <a:prstGeom prst="rect">
            <a:avLst/>
          </a:prstGeom>
        </p:spPr>
        <p:txBody>
          <a:bodyPr spcFirstLastPara="1" wrap="square" lIns="91425" tIns="91425" rIns="91425" bIns="91425" anchor="b" anchorCtr="0"/>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cxnSp>
        <p:nvCxnSpPr>
          <p:cNvPr id="18" name="Shape 18"/>
          <p:cNvCxnSpPr/>
          <p:nvPr/>
        </p:nvCxnSpPr>
        <p:spPr>
          <a:xfrm>
            <a:off x="5898975" y="2571750"/>
            <a:ext cx="3251100" cy="0"/>
          </a:xfrm>
          <a:prstGeom prst="straightConnector1">
            <a:avLst/>
          </a:prstGeom>
          <a:noFill/>
          <a:ln w="9525" cap="flat" cmpd="sng">
            <a:solidFill>
              <a:srgbClr val="CCCCCC"/>
            </a:solidFill>
            <a:prstDash val="solid"/>
            <a:round/>
            <a:headEnd type="none" w="lg" len="lg"/>
            <a:tailEnd type="none" w="lg" len="lg"/>
          </a:ln>
        </p:spPr>
      </p:cxnSp>
      <p:sp>
        <p:nvSpPr>
          <p:cNvPr id="19" name="Shape 1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20"/>
        <p:cNvGrpSpPr/>
        <p:nvPr/>
      </p:nvGrpSpPr>
      <p:grpSpPr>
        <a:xfrm>
          <a:off x="0" y="0"/>
          <a:ext cx="0" cy="0"/>
          <a:chOff x="0" y="0"/>
          <a:chExt cx="0" cy="0"/>
        </a:xfrm>
      </p:grpSpPr>
      <p:sp>
        <p:nvSpPr>
          <p:cNvPr id="21" name="Shape 21"/>
          <p:cNvSpPr txBox="1">
            <a:spLocks noGrp="1"/>
          </p:cNvSpPr>
          <p:nvPr>
            <p:ph type="body" idx="1"/>
          </p:nvPr>
        </p:nvSpPr>
        <p:spPr>
          <a:xfrm>
            <a:off x="2105050" y="2238000"/>
            <a:ext cx="4933800" cy="819900"/>
          </a:xfrm>
          <a:prstGeom prst="rect">
            <a:avLst/>
          </a:prstGeom>
        </p:spPr>
        <p:txBody>
          <a:bodyPr spcFirstLastPara="1" wrap="square" lIns="91425" tIns="91425" rIns="91425" bIns="91425" anchor="b" anchorCtr="0"/>
          <a:lstStyle>
            <a:lvl1pPr marL="457200" lvl="0" indent="-381000" algn="ctr" rtl="0">
              <a:spcBef>
                <a:spcPts val="600"/>
              </a:spcBef>
              <a:spcAft>
                <a:spcPts val="0"/>
              </a:spcAft>
              <a:buSzPts val="2400"/>
              <a:buFont typeface="Lora"/>
              <a:buChar char="◉"/>
              <a:defRPr sz="2400" i="1">
                <a:latin typeface="Lora"/>
                <a:ea typeface="Lora"/>
                <a:cs typeface="Lora"/>
                <a:sym typeface="Lora"/>
              </a:defRPr>
            </a:lvl1pPr>
            <a:lvl2pPr marL="914400" lvl="1" indent="-355600" algn="ctr" rtl="0">
              <a:spcBef>
                <a:spcPts val="0"/>
              </a:spcBef>
              <a:spcAft>
                <a:spcPts val="0"/>
              </a:spcAft>
              <a:buSzPts val="2000"/>
              <a:buFont typeface="Lora"/>
              <a:buChar char="○"/>
              <a:defRPr i="1">
                <a:latin typeface="Lora"/>
                <a:ea typeface="Lora"/>
                <a:cs typeface="Lora"/>
                <a:sym typeface="Lora"/>
              </a:defRPr>
            </a:lvl2pPr>
            <a:lvl3pPr marL="1371600" lvl="2" indent="-355600" algn="ctr" rtl="0">
              <a:spcBef>
                <a:spcPts val="0"/>
              </a:spcBef>
              <a:spcAft>
                <a:spcPts val="0"/>
              </a:spcAft>
              <a:buSzPts val="2000"/>
              <a:buFont typeface="Lora"/>
              <a:buChar char="■"/>
              <a:defRPr i="1">
                <a:latin typeface="Lora"/>
                <a:ea typeface="Lora"/>
                <a:cs typeface="Lora"/>
                <a:sym typeface="Lora"/>
              </a:defRPr>
            </a:lvl3pPr>
            <a:lvl4pPr marL="1828800" lvl="3" indent="-381000" algn="ctr" rtl="0">
              <a:spcBef>
                <a:spcPts val="0"/>
              </a:spcBef>
              <a:spcAft>
                <a:spcPts val="0"/>
              </a:spcAft>
              <a:buSzPts val="2400"/>
              <a:buFont typeface="Lora"/>
              <a:buChar char="●"/>
              <a:defRPr sz="2400" i="1">
                <a:latin typeface="Lora"/>
                <a:ea typeface="Lora"/>
                <a:cs typeface="Lora"/>
                <a:sym typeface="Lora"/>
              </a:defRPr>
            </a:lvl4pPr>
            <a:lvl5pPr marL="2286000" lvl="4" indent="-381000" algn="ctr" rtl="0">
              <a:spcBef>
                <a:spcPts val="0"/>
              </a:spcBef>
              <a:spcAft>
                <a:spcPts val="0"/>
              </a:spcAft>
              <a:buSzPts val="2400"/>
              <a:buFont typeface="Lora"/>
              <a:buChar char="○"/>
              <a:defRPr sz="2400" i="1">
                <a:latin typeface="Lora"/>
                <a:ea typeface="Lora"/>
                <a:cs typeface="Lora"/>
                <a:sym typeface="Lora"/>
              </a:defRPr>
            </a:lvl5pPr>
            <a:lvl6pPr marL="2743200" lvl="5" indent="-381000" algn="ctr" rtl="0">
              <a:spcBef>
                <a:spcPts val="0"/>
              </a:spcBef>
              <a:spcAft>
                <a:spcPts val="0"/>
              </a:spcAft>
              <a:buSzPts val="2400"/>
              <a:buFont typeface="Lora"/>
              <a:buChar char="■"/>
              <a:defRPr sz="2400" i="1">
                <a:latin typeface="Lora"/>
                <a:ea typeface="Lora"/>
                <a:cs typeface="Lora"/>
                <a:sym typeface="Lora"/>
              </a:defRPr>
            </a:lvl6pPr>
            <a:lvl7pPr marL="3200400" lvl="6" indent="-381000" algn="ctr" rtl="0">
              <a:spcBef>
                <a:spcPts val="0"/>
              </a:spcBef>
              <a:spcAft>
                <a:spcPts val="0"/>
              </a:spcAft>
              <a:buSzPts val="2400"/>
              <a:buFont typeface="Lora"/>
              <a:buChar char="●"/>
              <a:defRPr sz="2400" i="1">
                <a:latin typeface="Lora"/>
                <a:ea typeface="Lora"/>
                <a:cs typeface="Lora"/>
                <a:sym typeface="Lora"/>
              </a:defRPr>
            </a:lvl7pPr>
            <a:lvl8pPr marL="3657600" lvl="7" indent="-381000" algn="ctr" rtl="0">
              <a:spcBef>
                <a:spcPts val="0"/>
              </a:spcBef>
              <a:spcAft>
                <a:spcPts val="0"/>
              </a:spcAft>
              <a:buSzPts val="2400"/>
              <a:buFont typeface="Lora"/>
              <a:buChar char="○"/>
              <a:defRPr sz="2400" i="1">
                <a:latin typeface="Lora"/>
                <a:ea typeface="Lora"/>
                <a:cs typeface="Lora"/>
                <a:sym typeface="Lora"/>
              </a:defRPr>
            </a:lvl8pPr>
            <a:lvl9pPr marL="4114800" lvl="8" indent="-381000" algn="ctr">
              <a:spcBef>
                <a:spcPts val="0"/>
              </a:spcBef>
              <a:spcAft>
                <a:spcPts val="0"/>
              </a:spcAft>
              <a:buSzPts val="2400"/>
              <a:buFont typeface="Lora"/>
              <a:buChar char="■"/>
              <a:defRPr sz="2400" i="1">
                <a:latin typeface="Lora"/>
                <a:ea typeface="Lora"/>
                <a:cs typeface="Lora"/>
                <a:sym typeface="Lora"/>
              </a:defRPr>
            </a:lvl9pPr>
          </a:lstStyle>
          <a:p>
            <a:endParaRPr/>
          </a:p>
        </p:txBody>
      </p:sp>
      <p:cxnSp>
        <p:nvCxnSpPr>
          <p:cNvPr id="22" name="Shape 22"/>
          <p:cNvCxnSpPr/>
          <p:nvPr/>
        </p:nvCxnSpPr>
        <p:spPr>
          <a:xfrm>
            <a:off x="4584075" y="3676500"/>
            <a:ext cx="0" cy="1480500"/>
          </a:xfrm>
          <a:prstGeom prst="straightConnector1">
            <a:avLst/>
          </a:prstGeom>
          <a:noFill/>
          <a:ln w="9525" cap="flat" cmpd="sng">
            <a:solidFill>
              <a:srgbClr val="CCCCCC"/>
            </a:solidFill>
            <a:prstDash val="solid"/>
            <a:round/>
            <a:headEnd type="none" w="lg" len="lg"/>
            <a:tailEnd type="none" w="lg" len="lg"/>
          </a:ln>
        </p:spPr>
      </p:cxnSp>
      <p:sp>
        <p:nvSpPr>
          <p:cNvPr id="23" name="Shape 23"/>
          <p:cNvSpPr/>
          <p:nvPr/>
        </p:nvSpPr>
        <p:spPr>
          <a:xfrm>
            <a:off x="4288500" y="3393000"/>
            <a:ext cx="567000" cy="567000"/>
          </a:xfrm>
          <a:prstGeom prst="ellipse">
            <a:avLst/>
          </a:prstGeom>
          <a:solidFill>
            <a:srgbClr val="FFCD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24" name="Shape 24"/>
          <p:cNvSpPr txBox="1"/>
          <p:nvPr/>
        </p:nvSpPr>
        <p:spPr>
          <a:xfrm>
            <a:off x="3593400" y="3412652"/>
            <a:ext cx="1957200" cy="6537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sz="3600" b="1">
                <a:latin typeface="Lora"/>
                <a:ea typeface="Lora"/>
                <a:cs typeface="Lora"/>
                <a:sym typeface="Lora"/>
              </a:rPr>
              <a:t>“</a:t>
            </a:r>
            <a:endParaRPr sz="3600" b="1">
              <a:latin typeface="Lora"/>
              <a:ea typeface="Lora"/>
              <a:cs typeface="Lora"/>
              <a:sym typeface="Lora"/>
            </a:endParaRPr>
          </a:p>
        </p:txBody>
      </p:sp>
      <p:sp>
        <p:nvSpPr>
          <p:cNvPr id="25" name="Shape 2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spcBef>
                <a:spcPts val="0"/>
              </a:spcBef>
              <a:buNone/>
              <a:defRPr>
                <a:latin typeface="Lora"/>
                <a:ea typeface="Lora"/>
                <a:cs typeface="Lora"/>
                <a:sym typeface="Lora"/>
              </a:defRPr>
            </a:lvl1pPr>
            <a:lvl2pPr lvl="1">
              <a:spcBef>
                <a:spcPts val="0"/>
              </a:spcBef>
              <a:buNone/>
              <a:defRPr>
                <a:latin typeface="Lora"/>
                <a:ea typeface="Lora"/>
                <a:cs typeface="Lora"/>
                <a:sym typeface="Lora"/>
              </a:defRPr>
            </a:lvl2pPr>
            <a:lvl3pPr lvl="2">
              <a:spcBef>
                <a:spcPts val="0"/>
              </a:spcBef>
              <a:buNone/>
              <a:defRPr>
                <a:latin typeface="Lora"/>
                <a:ea typeface="Lora"/>
                <a:cs typeface="Lora"/>
                <a:sym typeface="Lora"/>
              </a:defRPr>
            </a:lvl3pPr>
            <a:lvl4pPr lvl="3">
              <a:spcBef>
                <a:spcPts val="0"/>
              </a:spcBef>
              <a:buNone/>
              <a:defRPr>
                <a:latin typeface="Lora"/>
                <a:ea typeface="Lora"/>
                <a:cs typeface="Lora"/>
                <a:sym typeface="Lora"/>
              </a:defRPr>
            </a:lvl4pPr>
            <a:lvl5pPr lvl="4">
              <a:spcBef>
                <a:spcPts val="0"/>
              </a:spcBef>
              <a:buNone/>
              <a:defRPr>
                <a:latin typeface="Lora"/>
                <a:ea typeface="Lora"/>
                <a:cs typeface="Lora"/>
                <a:sym typeface="Lora"/>
              </a:defRPr>
            </a:lvl5pPr>
            <a:lvl6pPr lvl="5">
              <a:spcBef>
                <a:spcPts val="0"/>
              </a:spcBef>
              <a:buNone/>
              <a:defRPr>
                <a:latin typeface="Lora"/>
                <a:ea typeface="Lora"/>
                <a:cs typeface="Lora"/>
                <a:sym typeface="Lora"/>
              </a:defRPr>
            </a:lvl6pPr>
            <a:lvl7pPr lvl="6">
              <a:spcBef>
                <a:spcPts val="0"/>
              </a:spcBef>
              <a:buNone/>
              <a:defRPr>
                <a:latin typeface="Lora"/>
                <a:ea typeface="Lora"/>
                <a:cs typeface="Lora"/>
                <a:sym typeface="Lora"/>
              </a:defRPr>
            </a:lvl7pPr>
            <a:lvl8pPr lvl="7">
              <a:spcBef>
                <a:spcPts val="0"/>
              </a:spcBef>
              <a:buNone/>
              <a:defRPr>
                <a:latin typeface="Lora"/>
                <a:ea typeface="Lora"/>
                <a:cs typeface="Lora"/>
                <a:sym typeface="Lora"/>
              </a:defRPr>
            </a:lvl8pPr>
            <a:lvl9pPr lvl="8">
              <a:spcBef>
                <a:spcPts val="0"/>
              </a:spcBef>
              <a:buNone/>
              <a:defRPr>
                <a:latin typeface="Lora"/>
                <a:ea typeface="Lora"/>
                <a:cs typeface="Lora"/>
                <a:sym typeface="Lora"/>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6"/>
        <p:cNvGrpSpPr/>
        <p:nvPr/>
      </p:nvGrpSpPr>
      <p:grpSpPr>
        <a:xfrm>
          <a:off x="0" y="0"/>
          <a:ext cx="0" cy="0"/>
          <a:chOff x="0" y="0"/>
          <a:chExt cx="0" cy="0"/>
        </a:xfrm>
      </p:grpSpPr>
      <p:cxnSp>
        <p:nvCxnSpPr>
          <p:cNvPr id="27" name="Shape 27"/>
          <p:cNvCxnSpPr/>
          <p:nvPr/>
        </p:nvCxnSpPr>
        <p:spPr>
          <a:xfrm>
            <a:off x="0" y="1131725"/>
            <a:ext cx="1375800" cy="0"/>
          </a:xfrm>
          <a:prstGeom prst="straightConnector1">
            <a:avLst/>
          </a:prstGeom>
          <a:noFill/>
          <a:ln w="9525" cap="flat" cmpd="sng">
            <a:solidFill>
              <a:srgbClr val="CCCCCC"/>
            </a:solidFill>
            <a:prstDash val="solid"/>
            <a:round/>
            <a:headEnd type="none" w="lg" len="lg"/>
            <a:tailEnd type="none" w="lg" len="lg"/>
          </a:ln>
        </p:spPr>
      </p:cxnSp>
      <p:sp>
        <p:nvSpPr>
          <p:cNvPr id="28" name="Shape 28"/>
          <p:cNvSpPr/>
          <p:nvPr/>
        </p:nvSpPr>
        <p:spPr>
          <a:xfrm>
            <a:off x="817475" y="928767"/>
            <a:ext cx="405900" cy="405900"/>
          </a:xfrm>
          <a:prstGeom prst="ellipse">
            <a:avLst/>
          </a:prstGeom>
          <a:solidFill>
            <a:srgbClr val="FFCD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29" name="Shape 29"/>
          <p:cNvSpPr txBox="1">
            <a:spLocks noGrp="1"/>
          </p:cNvSpPr>
          <p:nvPr>
            <p:ph type="title"/>
          </p:nvPr>
        </p:nvSpPr>
        <p:spPr>
          <a:xfrm>
            <a:off x="1381250" y="922668"/>
            <a:ext cx="3878400" cy="435600"/>
          </a:xfrm>
          <a:prstGeom prst="rect">
            <a:avLst/>
          </a:prstGeom>
        </p:spPr>
        <p:txBody>
          <a:bodyPr spcFirstLastPara="1" wrap="square" lIns="91425" tIns="91425" rIns="91425" bIns="91425" anchor="ctr" anchorCtr="0"/>
          <a:lstStyle>
            <a:lvl1pPr lvl="0" rtl="0">
              <a:spcBef>
                <a:spcPts val="0"/>
              </a:spcBef>
              <a:spcAft>
                <a:spcPts val="0"/>
              </a:spcAft>
              <a:buSzPts val="2000"/>
              <a:buFont typeface="Lora"/>
              <a:buNone/>
              <a:defRPr sz="2000" b="1">
                <a:latin typeface="Lora"/>
                <a:ea typeface="Lora"/>
                <a:cs typeface="Lora"/>
                <a:sym typeface="Lora"/>
              </a:defRPr>
            </a:lvl1pPr>
            <a:lvl2pPr lvl="1" rtl="0">
              <a:spcBef>
                <a:spcPts val="0"/>
              </a:spcBef>
              <a:spcAft>
                <a:spcPts val="0"/>
              </a:spcAft>
              <a:buSzPts val="2000"/>
              <a:buFont typeface="Lora"/>
              <a:buNone/>
              <a:defRPr sz="2000" b="1">
                <a:highlight>
                  <a:srgbClr val="FFFFFF"/>
                </a:highlight>
                <a:latin typeface="Lora"/>
                <a:ea typeface="Lora"/>
                <a:cs typeface="Lora"/>
                <a:sym typeface="Lora"/>
              </a:defRPr>
            </a:lvl2pPr>
            <a:lvl3pPr lvl="2" rtl="0">
              <a:spcBef>
                <a:spcPts val="0"/>
              </a:spcBef>
              <a:spcAft>
                <a:spcPts val="0"/>
              </a:spcAft>
              <a:buSzPts val="2000"/>
              <a:buFont typeface="Lora"/>
              <a:buNone/>
              <a:defRPr sz="2000" b="1">
                <a:highlight>
                  <a:srgbClr val="FFFFFF"/>
                </a:highlight>
                <a:latin typeface="Lora"/>
                <a:ea typeface="Lora"/>
                <a:cs typeface="Lora"/>
                <a:sym typeface="Lora"/>
              </a:defRPr>
            </a:lvl3pPr>
            <a:lvl4pPr lvl="3" rtl="0">
              <a:spcBef>
                <a:spcPts val="0"/>
              </a:spcBef>
              <a:spcAft>
                <a:spcPts val="0"/>
              </a:spcAft>
              <a:buSzPts val="2000"/>
              <a:buFont typeface="Lora"/>
              <a:buNone/>
              <a:defRPr sz="2000" b="1">
                <a:highlight>
                  <a:srgbClr val="FFFFFF"/>
                </a:highlight>
                <a:latin typeface="Lora"/>
                <a:ea typeface="Lora"/>
                <a:cs typeface="Lora"/>
                <a:sym typeface="Lora"/>
              </a:defRPr>
            </a:lvl4pPr>
            <a:lvl5pPr lvl="4" rtl="0">
              <a:spcBef>
                <a:spcPts val="0"/>
              </a:spcBef>
              <a:spcAft>
                <a:spcPts val="0"/>
              </a:spcAft>
              <a:buSzPts val="2000"/>
              <a:buFont typeface="Lora"/>
              <a:buNone/>
              <a:defRPr sz="2000" b="1">
                <a:highlight>
                  <a:srgbClr val="FFFFFF"/>
                </a:highlight>
                <a:latin typeface="Lora"/>
                <a:ea typeface="Lora"/>
                <a:cs typeface="Lora"/>
                <a:sym typeface="Lora"/>
              </a:defRPr>
            </a:lvl5pPr>
            <a:lvl6pPr lvl="5" rtl="0">
              <a:spcBef>
                <a:spcPts val="0"/>
              </a:spcBef>
              <a:spcAft>
                <a:spcPts val="0"/>
              </a:spcAft>
              <a:buSzPts val="2000"/>
              <a:buFont typeface="Lora"/>
              <a:buNone/>
              <a:defRPr sz="2000" b="1">
                <a:highlight>
                  <a:srgbClr val="FFFFFF"/>
                </a:highlight>
                <a:latin typeface="Lora"/>
                <a:ea typeface="Lora"/>
                <a:cs typeface="Lora"/>
                <a:sym typeface="Lora"/>
              </a:defRPr>
            </a:lvl6pPr>
            <a:lvl7pPr lvl="6" rtl="0">
              <a:spcBef>
                <a:spcPts val="0"/>
              </a:spcBef>
              <a:spcAft>
                <a:spcPts val="0"/>
              </a:spcAft>
              <a:buSzPts val="2000"/>
              <a:buFont typeface="Lora"/>
              <a:buNone/>
              <a:defRPr sz="2000" b="1">
                <a:highlight>
                  <a:srgbClr val="FFFFFF"/>
                </a:highlight>
                <a:latin typeface="Lora"/>
                <a:ea typeface="Lora"/>
                <a:cs typeface="Lora"/>
                <a:sym typeface="Lora"/>
              </a:defRPr>
            </a:lvl7pPr>
            <a:lvl8pPr lvl="7" rtl="0">
              <a:spcBef>
                <a:spcPts val="0"/>
              </a:spcBef>
              <a:spcAft>
                <a:spcPts val="0"/>
              </a:spcAft>
              <a:buSzPts val="2000"/>
              <a:buFont typeface="Lora"/>
              <a:buNone/>
              <a:defRPr sz="2000" b="1">
                <a:highlight>
                  <a:srgbClr val="FFFFFF"/>
                </a:highlight>
                <a:latin typeface="Lora"/>
                <a:ea typeface="Lora"/>
                <a:cs typeface="Lora"/>
                <a:sym typeface="Lora"/>
              </a:defRPr>
            </a:lvl8pPr>
            <a:lvl9pPr lvl="8" rtl="0">
              <a:spcBef>
                <a:spcPts val="0"/>
              </a:spcBef>
              <a:spcAft>
                <a:spcPts val="0"/>
              </a:spcAft>
              <a:buSzPts val="2000"/>
              <a:buFont typeface="Lora"/>
              <a:buNone/>
              <a:defRPr sz="2000" b="1">
                <a:highlight>
                  <a:srgbClr val="FFFFFF"/>
                </a:highlight>
                <a:latin typeface="Lora"/>
                <a:ea typeface="Lora"/>
                <a:cs typeface="Lora"/>
                <a:sym typeface="Lora"/>
              </a:defRPr>
            </a:lvl9pPr>
          </a:lstStyle>
          <a:p>
            <a:endParaRPr/>
          </a:p>
        </p:txBody>
      </p:sp>
      <p:sp>
        <p:nvSpPr>
          <p:cNvPr id="30" name="Shape 30"/>
          <p:cNvSpPr txBox="1">
            <a:spLocks noGrp="1"/>
          </p:cNvSpPr>
          <p:nvPr>
            <p:ph type="body" idx="1"/>
          </p:nvPr>
        </p:nvSpPr>
        <p:spPr>
          <a:xfrm>
            <a:off x="1381250" y="1616470"/>
            <a:ext cx="6809700" cy="3112200"/>
          </a:xfrm>
          <a:prstGeom prst="rect">
            <a:avLst/>
          </a:prstGeom>
        </p:spPr>
        <p:txBody>
          <a:bodyPr spcFirstLastPara="1" wrap="square" lIns="91425" tIns="91425" rIns="91425" bIns="91425" anchor="t" anchorCtr="0"/>
          <a:lstStyle>
            <a:lvl1pPr marL="457200" lvl="0" indent="-381000" rtl="0">
              <a:spcBef>
                <a:spcPts val="600"/>
              </a:spcBef>
              <a:spcAft>
                <a:spcPts val="0"/>
              </a:spcAft>
              <a:buClr>
                <a:srgbClr val="FFCD00"/>
              </a:buClr>
              <a:buSzPts val="2400"/>
              <a:buFont typeface="Quattrocento Sans"/>
              <a:buChar char="◉"/>
              <a:defRPr sz="2400">
                <a:latin typeface="Quattrocento Sans"/>
                <a:ea typeface="Quattrocento Sans"/>
                <a:cs typeface="Quattrocento Sans"/>
                <a:sym typeface="Quattrocento Sans"/>
              </a:defRPr>
            </a:lvl1pPr>
            <a:lvl2pPr marL="914400" lvl="1" indent="-355600" rtl="0">
              <a:spcBef>
                <a:spcPts val="0"/>
              </a:spcBef>
              <a:spcAft>
                <a:spcPts val="0"/>
              </a:spcAft>
              <a:buClr>
                <a:srgbClr val="FFCD00"/>
              </a:buClr>
              <a:buSzPts val="2000"/>
              <a:buFont typeface="Quattrocento Sans"/>
              <a:buChar char="○"/>
              <a:defRPr sz="2000">
                <a:latin typeface="Quattrocento Sans"/>
                <a:ea typeface="Quattrocento Sans"/>
                <a:cs typeface="Quattrocento Sans"/>
                <a:sym typeface="Quattrocento Sans"/>
              </a:defRPr>
            </a:lvl2pPr>
            <a:lvl3pPr marL="1371600" lvl="2" indent="-355600" rtl="0">
              <a:spcBef>
                <a:spcPts val="0"/>
              </a:spcBef>
              <a:spcAft>
                <a:spcPts val="0"/>
              </a:spcAft>
              <a:buClr>
                <a:srgbClr val="FFCD00"/>
              </a:buClr>
              <a:buSzPts val="2000"/>
              <a:buFont typeface="Quattrocento Sans"/>
              <a:buChar char="■"/>
              <a:defRPr sz="2000">
                <a:latin typeface="Quattrocento Sans"/>
                <a:ea typeface="Quattrocento Sans"/>
                <a:cs typeface="Quattrocento Sans"/>
                <a:sym typeface="Quattrocento Sans"/>
              </a:defRPr>
            </a:lvl3pPr>
            <a:lvl4pPr marL="1828800" lvl="3" indent="-342900" rtl="0">
              <a:spcBef>
                <a:spcPts val="0"/>
              </a:spcBef>
              <a:spcAft>
                <a:spcPts val="0"/>
              </a:spcAft>
              <a:buClr>
                <a:srgbClr val="FFCD00"/>
              </a:buClr>
              <a:buSzPts val="1800"/>
              <a:buFont typeface="Quattrocento Sans"/>
              <a:buChar char="●"/>
              <a:defRPr sz="1800">
                <a:latin typeface="Quattrocento Sans"/>
                <a:ea typeface="Quattrocento Sans"/>
                <a:cs typeface="Quattrocento Sans"/>
                <a:sym typeface="Quattrocento Sans"/>
              </a:defRPr>
            </a:lvl4pPr>
            <a:lvl5pPr marL="2286000" lvl="4" indent="-342900" rtl="0">
              <a:spcBef>
                <a:spcPts val="0"/>
              </a:spcBef>
              <a:spcAft>
                <a:spcPts val="0"/>
              </a:spcAft>
              <a:buClr>
                <a:srgbClr val="FFCD00"/>
              </a:buClr>
              <a:buSzPts val="1800"/>
              <a:buFont typeface="Quattrocento Sans"/>
              <a:buChar char="○"/>
              <a:defRPr sz="1800">
                <a:latin typeface="Quattrocento Sans"/>
                <a:ea typeface="Quattrocento Sans"/>
                <a:cs typeface="Quattrocento Sans"/>
                <a:sym typeface="Quattrocento Sans"/>
              </a:defRPr>
            </a:lvl5pPr>
            <a:lvl6pPr marL="2743200" lvl="5" indent="-342900" rtl="0">
              <a:spcBef>
                <a:spcPts val="0"/>
              </a:spcBef>
              <a:spcAft>
                <a:spcPts val="0"/>
              </a:spcAft>
              <a:buClr>
                <a:srgbClr val="FFCD00"/>
              </a:buClr>
              <a:buSzPts val="1800"/>
              <a:buFont typeface="Quattrocento Sans"/>
              <a:buChar char="■"/>
              <a:defRPr sz="1800">
                <a:latin typeface="Quattrocento Sans"/>
                <a:ea typeface="Quattrocento Sans"/>
                <a:cs typeface="Quattrocento Sans"/>
                <a:sym typeface="Quattrocento Sans"/>
              </a:defRPr>
            </a:lvl6pPr>
            <a:lvl7pPr marL="3200400" lvl="6" indent="-342900" rtl="0">
              <a:spcBef>
                <a:spcPts val="0"/>
              </a:spcBef>
              <a:spcAft>
                <a:spcPts val="0"/>
              </a:spcAft>
              <a:buClr>
                <a:srgbClr val="FFCD00"/>
              </a:buClr>
              <a:buSzPts val="1800"/>
              <a:buFont typeface="Quattrocento Sans"/>
              <a:buChar char="●"/>
              <a:defRPr sz="1800">
                <a:latin typeface="Quattrocento Sans"/>
                <a:ea typeface="Quattrocento Sans"/>
                <a:cs typeface="Quattrocento Sans"/>
                <a:sym typeface="Quattrocento Sans"/>
              </a:defRPr>
            </a:lvl7pPr>
            <a:lvl8pPr marL="3657600" lvl="7" indent="-342900" rtl="0">
              <a:spcBef>
                <a:spcPts val="0"/>
              </a:spcBef>
              <a:spcAft>
                <a:spcPts val="0"/>
              </a:spcAft>
              <a:buClr>
                <a:srgbClr val="FFCD00"/>
              </a:buClr>
              <a:buSzPts val="1800"/>
              <a:buFont typeface="Quattrocento Sans"/>
              <a:buChar char="○"/>
              <a:defRPr sz="1800">
                <a:latin typeface="Quattrocento Sans"/>
                <a:ea typeface="Quattrocento Sans"/>
                <a:cs typeface="Quattrocento Sans"/>
                <a:sym typeface="Quattrocento Sans"/>
              </a:defRPr>
            </a:lvl8pPr>
            <a:lvl9pPr marL="4114800" lvl="8" indent="-342900" rtl="0">
              <a:spcBef>
                <a:spcPts val="0"/>
              </a:spcBef>
              <a:spcAft>
                <a:spcPts val="0"/>
              </a:spcAft>
              <a:buClr>
                <a:srgbClr val="FFCD00"/>
              </a:buClr>
              <a:buSzPts val="1800"/>
              <a:buFont typeface="Quattrocento Sans"/>
              <a:buChar char="■"/>
              <a:defRPr sz="1800">
                <a:latin typeface="Quattrocento Sans"/>
                <a:ea typeface="Quattrocento Sans"/>
                <a:cs typeface="Quattrocento Sans"/>
                <a:sym typeface="Quattrocento Sans"/>
              </a:defRPr>
            </a:lvl9pPr>
          </a:lstStyle>
          <a:p>
            <a:endParaRPr/>
          </a:p>
        </p:txBody>
      </p:sp>
      <p:cxnSp>
        <p:nvCxnSpPr>
          <p:cNvPr id="31" name="Shape 31"/>
          <p:cNvCxnSpPr/>
          <p:nvPr/>
        </p:nvCxnSpPr>
        <p:spPr>
          <a:xfrm>
            <a:off x="5265650" y="1131725"/>
            <a:ext cx="3878400" cy="0"/>
          </a:xfrm>
          <a:prstGeom prst="straightConnector1">
            <a:avLst/>
          </a:prstGeom>
          <a:noFill/>
          <a:ln w="9525" cap="flat" cmpd="sng">
            <a:solidFill>
              <a:srgbClr val="CCCCCC"/>
            </a:solidFill>
            <a:prstDash val="solid"/>
            <a:round/>
            <a:headEnd type="none" w="lg" len="lg"/>
            <a:tailEnd type="none" w="lg" len="lg"/>
          </a:ln>
        </p:spPr>
      </p:cxnSp>
      <p:sp>
        <p:nvSpPr>
          <p:cNvPr id="32" name="Shape 3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1381250" y="922668"/>
            <a:ext cx="3878400" cy="435600"/>
          </a:xfrm>
          <a:prstGeom prst="rect">
            <a:avLst/>
          </a:prstGeom>
        </p:spPr>
        <p:txBody>
          <a:bodyPr spcFirstLastPara="1" wrap="square" lIns="91425" tIns="91425" rIns="91425" bIns="91425" anchor="ctr" anchorCtr="0"/>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35" name="Shape 35"/>
          <p:cNvSpPr txBox="1">
            <a:spLocks noGrp="1"/>
          </p:cNvSpPr>
          <p:nvPr>
            <p:ph type="body" idx="1"/>
          </p:nvPr>
        </p:nvSpPr>
        <p:spPr>
          <a:xfrm>
            <a:off x="1381250" y="1618700"/>
            <a:ext cx="3425400" cy="3231000"/>
          </a:xfrm>
          <a:prstGeom prst="rect">
            <a:avLst/>
          </a:prstGeom>
        </p:spPr>
        <p:txBody>
          <a:bodyPr spcFirstLastPara="1" wrap="square" lIns="91425" tIns="91425" rIns="91425" bIns="91425" anchor="t" anchorCtr="0"/>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a:lvl2pPr>
            <a:lvl3pPr marL="1371600" lvl="2" indent="-355600">
              <a:spcBef>
                <a:spcPts val="0"/>
              </a:spcBef>
              <a:spcAft>
                <a:spcPts val="0"/>
              </a:spcAft>
              <a:buSzPts val="2000"/>
              <a:buChar char="■"/>
              <a:defRPr/>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6" name="Shape 36"/>
          <p:cNvSpPr txBox="1">
            <a:spLocks noGrp="1"/>
          </p:cNvSpPr>
          <p:nvPr>
            <p:ph type="body" idx="2"/>
          </p:nvPr>
        </p:nvSpPr>
        <p:spPr>
          <a:xfrm>
            <a:off x="5012916" y="1618700"/>
            <a:ext cx="3425400" cy="3231000"/>
          </a:xfrm>
          <a:prstGeom prst="rect">
            <a:avLst/>
          </a:prstGeom>
        </p:spPr>
        <p:txBody>
          <a:bodyPr spcFirstLastPara="1" wrap="square" lIns="91425" tIns="91425" rIns="91425" bIns="91425" anchor="t" anchorCtr="0"/>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a:lvl2pPr>
            <a:lvl3pPr marL="1371600" lvl="2" indent="-355600">
              <a:spcBef>
                <a:spcPts val="0"/>
              </a:spcBef>
              <a:spcAft>
                <a:spcPts val="0"/>
              </a:spcAft>
              <a:buSzPts val="2000"/>
              <a:buChar char="■"/>
              <a:defRPr/>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cxnSp>
        <p:nvCxnSpPr>
          <p:cNvPr id="37" name="Shape 37"/>
          <p:cNvCxnSpPr/>
          <p:nvPr/>
        </p:nvCxnSpPr>
        <p:spPr>
          <a:xfrm>
            <a:off x="0" y="1131725"/>
            <a:ext cx="1375800" cy="0"/>
          </a:xfrm>
          <a:prstGeom prst="straightConnector1">
            <a:avLst/>
          </a:prstGeom>
          <a:noFill/>
          <a:ln w="9525" cap="flat" cmpd="sng">
            <a:solidFill>
              <a:srgbClr val="CCCCCC"/>
            </a:solidFill>
            <a:prstDash val="solid"/>
            <a:round/>
            <a:headEnd type="none" w="lg" len="lg"/>
            <a:tailEnd type="none" w="lg" len="lg"/>
          </a:ln>
        </p:spPr>
      </p:cxnSp>
      <p:sp>
        <p:nvSpPr>
          <p:cNvPr id="38" name="Shape 38"/>
          <p:cNvSpPr/>
          <p:nvPr/>
        </p:nvSpPr>
        <p:spPr>
          <a:xfrm>
            <a:off x="817475" y="928767"/>
            <a:ext cx="405900" cy="405900"/>
          </a:xfrm>
          <a:prstGeom prst="ellipse">
            <a:avLst/>
          </a:prstGeom>
          <a:solidFill>
            <a:srgbClr val="FFCD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cxnSp>
        <p:nvCxnSpPr>
          <p:cNvPr id="39" name="Shape 39"/>
          <p:cNvCxnSpPr/>
          <p:nvPr/>
        </p:nvCxnSpPr>
        <p:spPr>
          <a:xfrm>
            <a:off x="5265650" y="1131725"/>
            <a:ext cx="3878400" cy="0"/>
          </a:xfrm>
          <a:prstGeom prst="straightConnector1">
            <a:avLst/>
          </a:prstGeom>
          <a:noFill/>
          <a:ln w="9525" cap="flat" cmpd="sng">
            <a:solidFill>
              <a:srgbClr val="CCCCCC"/>
            </a:solidFill>
            <a:prstDash val="solid"/>
            <a:round/>
            <a:headEnd type="none" w="lg" len="lg"/>
            <a:tailEnd type="none" w="lg" len="lg"/>
          </a:ln>
        </p:spPr>
      </p:cxnSp>
      <p:sp>
        <p:nvSpPr>
          <p:cNvPr id="40" name="Shape 4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1381250" y="922668"/>
            <a:ext cx="3878400" cy="435600"/>
          </a:xfrm>
          <a:prstGeom prst="rect">
            <a:avLst/>
          </a:prstGeom>
        </p:spPr>
        <p:txBody>
          <a:bodyPr spcFirstLastPara="1" wrap="square" lIns="91425" tIns="91425" rIns="91425" bIns="91425" anchor="ctr" anchorCtr="0"/>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a:p>
        </p:txBody>
      </p:sp>
      <p:sp>
        <p:nvSpPr>
          <p:cNvPr id="43" name="Shape 43"/>
          <p:cNvSpPr txBox="1">
            <a:spLocks noGrp="1"/>
          </p:cNvSpPr>
          <p:nvPr>
            <p:ph type="body" idx="1"/>
          </p:nvPr>
        </p:nvSpPr>
        <p:spPr>
          <a:xfrm>
            <a:off x="1381250" y="1651075"/>
            <a:ext cx="2334000" cy="3122400"/>
          </a:xfrm>
          <a:prstGeom prst="rect">
            <a:avLst/>
          </a:prstGeom>
        </p:spPr>
        <p:txBody>
          <a:bodyPr spcFirstLastPara="1" wrap="square" lIns="91425" tIns="91425" rIns="91425" bIns="91425" anchor="t" anchorCtr="0"/>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44" name="Shape 44"/>
          <p:cNvSpPr txBox="1">
            <a:spLocks noGrp="1"/>
          </p:cNvSpPr>
          <p:nvPr>
            <p:ph type="body" idx="2"/>
          </p:nvPr>
        </p:nvSpPr>
        <p:spPr>
          <a:xfrm>
            <a:off x="3834912" y="1651075"/>
            <a:ext cx="2334000" cy="3122400"/>
          </a:xfrm>
          <a:prstGeom prst="rect">
            <a:avLst/>
          </a:prstGeom>
        </p:spPr>
        <p:txBody>
          <a:bodyPr spcFirstLastPara="1" wrap="square" lIns="91425" tIns="91425" rIns="91425" bIns="91425" anchor="t" anchorCtr="0"/>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45" name="Shape 45"/>
          <p:cNvSpPr txBox="1">
            <a:spLocks noGrp="1"/>
          </p:cNvSpPr>
          <p:nvPr>
            <p:ph type="body" idx="3"/>
          </p:nvPr>
        </p:nvSpPr>
        <p:spPr>
          <a:xfrm>
            <a:off x="6288573" y="1651075"/>
            <a:ext cx="2334000" cy="3122400"/>
          </a:xfrm>
          <a:prstGeom prst="rect">
            <a:avLst/>
          </a:prstGeom>
        </p:spPr>
        <p:txBody>
          <a:bodyPr spcFirstLastPara="1" wrap="square" lIns="91425" tIns="91425" rIns="91425" bIns="91425" anchor="t" anchorCtr="0"/>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cxnSp>
        <p:nvCxnSpPr>
          <p:cNvPr id="46" name="Shape 46"/>
          <p:cNvCxnSpPr/>
          <p:nvPr/>
        </p:nvCxnSpPr>
        <p:spPr>
          <a:xfrm>
            <a:off x="0" y="1131725"/>
            <a:ext cx="1375800" cy="0"/>
          </a:xfrm>
          <a:prstGeom prst="straightConnector1">
            <a:avLst/>
          </a:prstGeom>
          <a:noFill/>
          <a:ln w="9525" cap="flat" cmpd="sng">
            <a:solidFill>
              <a:srgbClr val="CCCCCC"/>
            </a:solidFill>
            <a:prstDash val="solid"/>
            <a:round/>
            <a:headEnd type="none" w="lg" len="lg"/>
            <a:tailEnd type="none" w="lg" len="lg"/>
          </a:ln>
        </p:spPr>
      </p:cxnSp>
      <p:sp>
        <p:nvSpPr>
          <p:cNvPr id="47" name="Shape 47"/>
          <p:cNvSpPr/>
          <p:nvPr/>
        </p:nvSpPr>
        <p:spPr>
          <a:xfrm>
            <a:off x="817475" y="928767"/>
            <a:ext cx="405900" cy="405900"/>
          </a:xfrm>
          <a:prstGeom prst="ellipse">
            <a:avLst/>
          </a:prstGeom>
          <a:solidFill>
            <a:srgbClr val="FFCD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cxnSp>
        <p:nvCxnSpPr>
          <p:cNvPr id="48" name="Shape 48"/>
          <p:cNvCxnSpPr/>
          <p:nvPr/>
        </p:nvCxnSpPr>
        <p:spPr>
          <a:xfrm>
            <a:off x="5265650" y="1131725"/>
            <a:ext cx="3878400" cy="0"/>
          </a:xfrm>
          <a:prstGeom prst="straightConnector1">
            <a:avLst/>
          </a:prstGeom>
          <a:noFill/>
          <a:ln w="9525" cap="flat" cmpd="sng">
            <a:solidFill>
              <a:srgbClr val="CCCCCC"/>
            </a:solidFill>
            <a:prstDash val="solid"/>
            <a:round/>
            <a:headEnd type="none" w="lg" len="lg"/>
            <a:tailEnd type="none" w="lg" len="lg"/>
          </a:ln>
        </p:spPr>
      </p:cxnSp>
      <p:sp>
        <p:nvSpPr>
          <p:cNvPr id="49" name="Shape 4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1381250" y="937125"/>
            <a:ext cx="3878400" cy="435600"/>
          </a:xfrm>
          <a:prstGeom prst="rect">
            <a:avLst/>
          </a:prstGeom>
        </p:spPr>
        <p:txBody>
          <a:bodyPr spcFirstLastPara="1" wrap="square" lIns="91425" tIns="91425" rIns="91425" bIns="91425" anchor="ctr" anchorCtr="0"/>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cxnSp>
        <p:nvCxnSpPr>
          <p:cNvPr id="52" name="Shape 52"/>
          <p:cNvCxnSpPr/>
          <p:nvPr/>
        </p:nvCxnSpPr>
        <p:spPr>
          <a:xfrm>
            <a:off x="0" y="1131725"/>
            <a:ext cx="1375800" cy="0"/>
          </a:xfrm>
          <a:prstGeom prst="straightConnector1">
            <a:avLst/>
          </a:prstGeom>
          <a:noFill/>
          <a:ln w="9525" cap="flat" cmpd="sng">
            <a:solidFill>
              <a:srgbClr val="CCCCCC"/>
            </a:solidFill>
            <a:prstDash val="solid"/>
            <a:round/>
            <a:headEnd type="none" w="lg" len="lg"/>
            <a:tailEnd type="none" w="lg" len="lg"/>
          </a:ln>
        </p:spPr>
      </p:cxnSp>
      <p:sp>
        <p:nvSpPr>
          <p:cNvPr id="53" name="Shape 53"/>
          <p:cNvSpPr/>
          <p:nvPr/>
        </p:nvSpPr>
        <p:spPr>
          <a:xfrm>
            <a:off x="817475" y="928767"/>
            <a:ext cx="405900" cy="405900"/>
          </a:xfrm>
          <a:prstGeom prst="ellipse">
            <a:avLst/>
          </a:prstGeom>
          <a:solidFill>
            <a:srgbClr val="FFCD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cxnSp>
        <p:nvCxnSpPr>
          <p:cNvPr id="54" name="Shape 54"/>
          <p:cNvCxnSpPr/>
          <p:nvPr/>
        </p:nvCxnSpPr>
        <p:spPr>
          <a:xfrm>
            <a:off x="5265650" y="1131725"/>
            <a:ext cx="3878400" cy="0"/>
          </a:xfrm>
          <a:prstGeom prst="straightConnector1">
            <a:avLst/>
          </a:prstGeom>
          <a:noFill/>
          <a:ln w="9525" cap="flat" cmpd="sng">
            <a:solidFill>
              <a:srgbClr val="CCCCCC"/>
            </a:solidFill>
            <a:prstDash val="solid"/>
            <a:round/>
            <a:headEnd type="none" w="lg" len="lg"/>
            <a:tailEnd type="none" w="lg" len="lg"/>
          </a:ln>
        </p:spPr>
      </p:cxnSp>
      <p:sp>
        <p:nvSpPr>
          <p:cNvPr id="55" name="Shape 5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6"/>
        <p:cNvGrpSpPr/>
        <p:nvPr/>
      </p:nvGrpSpPr>
      <p:grpSpPr>
        <a:xfrm>
          <a:off x="0" y="0"/>
          <a:ext cx="0" cy="0"/>
          <a:chOff x="0" y="0"/>
          <a:chExt cx="0" cy="0"/>
        </a:xfrm>
      </p:grpSpPr>
      <p:sp>
        <p:nvSpPr>
          <p:cNvPr id="57" name="Shape 57"/>
          <p:cNvSpPr txBox="1">
            <a:spLocks noGrp="1"/>
          </p:cNvSpPr>
          <p:nvPr>
            <p:ph type="body" idx="1"/>
          </p:nvPr>
        </p:nvSpPr>
        <p:spPr>
          <a:xfrm>
            <a:off x="1990450" y="4037375"/>
            <a:ext cx="5163000" cy="519600"/>
          </a:xfrm>
          <a:prstGeom prst="rect">
            <a:avLst/>
          </a:prstGeom>
        </p:spPr>
        <p:txBody>
          <a:bodyPr spcFirstLastPara="1" wrap="square" lIns="91425" tIns="91425" rIns="91425" bIns="91425" anchor="b" anchorCtr="0"/>
          <a:lstStyle>
            <a:lvl1pPr marL="457200" lvl="0" indent="-228600" algn="ctr">
              <a:spcBef>
                <a:spcPts val="360"/>
              </a:spcBef>
              <a:spcAft>
                <a:spcPts val="0"/>
              </a:spcAft>
              <a:buSzPts val="1400"/>
              <a:buFont typeface="Lora"/>
              <a:buNone/>
              <a:defRPr sz="1400" i="1">
                <a:latin typeface="Lora"/>
                <a:ea typeface="Lora"/>
                <a:cs typeface="Lora"/>
                <a:sym typeface="Lora"/>
              </a:defRPr>
            </a:lvl1pPr>
          </a:lstStyle>
          <a:p>
            <a:endParaRPr/>
          </a:p>
        </p:txBody>
      </p:sp>
      <p:cxnSp>
        <p:nvCxnSpPr>
          <p:cNvPr id="58" name="Shape 58"/>
          <p:cNvCxnSpPr/>
          <p:nvPr/>
        </p:nvCxnSpPr>
        <p:spPr>
          <a:xfrm>
            <a:off x="-6025" y="4666129"/>
            <a:ext cx="9162000" cy="0"/>
          </a:xfrm>
          <a:prstGeom prst="straightConnector1">
            <a:avLst/>
          </a:prstGeom>
          <a:noFill/>
          <a:ln w="9525" cap="flat" cmpd="sng">
            <a:solidFill>
              <a:srgbClr val="CCCCCC"/>
            </a:solidFill>
            <a:prstDash val="solid"/>
            <a:round/>
            <a:headEnd type="none" w="lg" len="lg"/>
            <a:tailEnd type="none" w="lg" len="lg"/>
          </a:ln>
        </p:spPr>
      </p:cxnSp>
      <p:sp>
        <p:nvSpPr>
          <p:cNvPr id="59" name="Shape 59"/>
          <p:cNvSpPr/>
          <p:nvPr/>
        </p:nvSpPr>
        <p:spPr>
          <a:xfrm>
            <a:off x="4457400" y="4551496"/>
            <a:ext cx="229200" cy="229200"/>
          </a:xfrm>
          <a:prstGeom prst="ellipse">
            <a:avLst/>
          </a:prstGeom>
          <a:solidFill>
            <a:srgbClr val="FFCD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60" name="Shape 6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spcBef>
                <a:spcPts val="0"/>
              </a:spcBef>
              <a:buNone/>
              <a:defRPr>
                <a:latin typeface="Lora"/>
                <a:ea typeface="Lora"/>
                <a:cs typeface="Lora"/>
                <a:sym typeface="Lora"/>
              </a:defRPr>
            </a:lvl1pPr>
            <a:lvl2pPr lvl="1">
              <a:spcBef>
                <a:spcPts val="0"/>
              </a:spcBef>
              <a:buNone/>
              <a:defRPr>
                <a:latin typeface="Lora"/>
                <a:ea typeface="Lora"/>
                <a:cs typeface="Lora"/>
                <a:sym typeface="Lora"/>
              </a:defRPr>
            </a:lvl2pPr>
            <a:lvl3pPr lvl="2">
              <a:spcBef>
                <a:spcPts val="0"/>
              </a:spcBef>
              <a:buNone/>
              <a:defRPr>
                <a:latin typeface="Lora"/>
                <a:ea typeface="Lora"/>
                <a:cs typeface="Lora"/>
                <a:sym typeface="Lora"/>
              </a:defRPr>
            </a:lvl3pPr>
            <a:lvl4pPr lvl="3">
              <a:spcBef>
                <a:spcPts val="0"/>
              </a:spcBef>
              <a:buNone/>
              <a:defRPr>
                <a:latin typeface="Lora"/>
                <a:ea typeface="Lora"/>
                <a:cs typeface="Lora"/>
                <a:sym typeface="Lora"/>
              </a:defRPr>
            </a:lvl4pPr>
            <a:lvl5pPr lvl="4">
              <a:spcBef>
                <a:spcPts val="0"/>
              </a:spcBef>
              <a:buNone/>
              <a:defRPr>
                <a:latin typeface="Lora"/>
                <a:ea typeface="Lora"/>
                <a:cs typeface="Lora"/>
                <a:sym typeface="Lora"/>
              </a:defRPr>
            </a:lvl5pPr>
            <a:lvl6pPr lvl="5">
              <a:spcBef>
                <a:spcPts val="0"/>
              </a:spcBef>
              <a:buNone/>
              <a:defRPr>
                <a:latin typeface="Lora"/>
                <a:ea typeface="Lora"/>
                <a:cs typeface="Lora"/>
                <a:sym typeface="Lora"/>
              </a:defRPr>
            </a:lvl6pPr>
            <a:lvl7pPr lvl="6">
              <a:spcBef>
                <a:spcPts val="0"/>
              </a:spcBef>
              <a:buNone/>
              <a:defRPr>
                <a:latin typeface="Lora"/>
                <a:ea typeface="Lora"/>
                <a:cs typeface="Lora"/>
                <a:sym typeface="Lora"/>
              </a:defRPr>
            </a:lvl7pPr>
            <a:lvl8pPr lvl="7">
              <a:spcBef>
                <a:spcPts val="0"/>
              </a:spcBef>
              <a:buNone/>
              <a:defRPr>
                <a:latin typeface="Lora"/>
                <a:ea typeface="Lora"/>
                <a:cs typeface="Lora"/>
                <a:sym typeface="Lora"/>
              </a:defRPr>
            </a:lvl8pPr>
            <a:lvl9pPr lvl="8">
              <a:spcBef>
                <a:spcPts val="0"/>
              </a:spcBef>
              <a:buNone/>
              <a:defRPr>
                <a:latin typeface="Lora"/>
                <a:ea typeface="Lora"/>
                <a:cs typeface="Lora"/>
                <a:sym typeface="Lora"/>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1"/>
        <p:cNvGrpSpPr/>
        <p:nvPr/>
      </p:nvGrpSpPr>
      <p:grpSpPr>
        <a:xfrm>
          <a:off x="0" y="0"/>
          <a:ext cx="0" cy="0"/>
          <a:chOff x="0" y="0"/>
          <a:chExt cx="0" cy="0"/>
        </a:xfrm>
      </p:grpSpPr>
      <p:cxnSp>
        <p:nvCxnSpPr>
          <p:cNvPr id="62" name="Shape 62"/>
          <p:cNvCxnSpPr/>
          <p:nvPr/>
        </p:nvCxnSpPr>
        <p:spPr>
          <a:xfrm>
            <a:off x="-6025" y="4513729"/>
            <a:ext cx="9162000" cy="0"/>
          </a:xfrm>
          <a:prstGeom prst="straightConnector1">
            <a:avLst/>
          </a:prstGeom>
          <a:noFill/>
          <a:ln w="9525" cap="flat" cmpd="sng">
            <a:solidFill>
              <a:srgbClr val="CCCCCC"/>
            </a:solidFill>
            <a:prstDash val="solid"/>
            <a:round/>
            <a:headEnd type="none" w="lg" len="lg"/>
            <a:tailEnd type="none" w="lg" len="lg"/>
          </a:ln>
        </p:spPr>
      </p:cxnSp>
      <p:sp>
        <p:nvSpPr>
          <p:cNvPr id="63" name="Shape 63"/>
          <p:cNvSpPr/>
          <p:nvPr/>
        </p:nvSpPr>
        <p:spPr>
          <a:xfrm>
            <a:off x="4293700" y="4235405"/>
            <a:ext cx="556500" cy="556500"/>
          </a:xfrm>
          <a:prstGeom prst="ellipse">
            <a:avLst/>
          </a:prstGeom>
          <a:solidFill>
            <a:srgbClr val="FFCD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64" name="Shape 6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letely blank">
  <p:cSld name="BLANK_1">
    <p:spTree>
      <p:nvGrpSpPr>
        <p:cNvPr id="1" name="Shape 65"/>
        <p:cNvGrpSpPr/>
        <p:nvPr/>
      </p:nvGrpSpPr>
      <p:grpSpPr>
        <a:xfrm>
          <a:off x="0" y="0"/>
          <a:ext cx="0" cy="0"/>
          <a:chOff x="0" y="0"/>
          <a:chExt cx="0" cy="0"/>
        </a:xfrm>
      </p:grpSpPr>
      <p:sp>
        <p:nvSpPr>
          <p:cNvPr id="66" name="Shape 6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body" idx="1"/>
          </p:nvPr>
        </p:nvSpPr>
        <p:spPr>
          <a:xfrm>
            <a:off x="1381250" y="1616470"/>
            <a:ext cx="6809700" cy="3112200"/>
          </a:xfrm>
          <a:prstGeom prst="rect">
            <a:avLst/>
          </a:prstGeom>
          <a:noFill/>
          <a:ln>
            <a:noFill/>
          </a:ln>
        </p:spPr>
        <p:txBody>
          <a:bodyPr spcFirstLastPara="1" wrap="square" lIns="91425" tIns="91425" rIns="91425" bIns="91425" anchor="t" anchorCtr="0"/>
          <a:lstStyle>
            <a:lvl1pPr marL="457200" lvl="0" indent="-381000">
              <a:spcBef>
                <a:spcPts val="600"/>
              </a:spcBef>
              <a:spcAft>
                <a:spcPts val="0"/>
              </a:spcAft>
              <a:buClr>
                <a:srgbClr val="FFCD00"/>
              </a:buClr>
              <a:buSzPts val="2400"/>
              <a:buFont typeface="Quattrocento Sans"/>
              <a:buChar char="◉"/>
              <a:defRPr sz="2400">
                <a:latin typeface="Quattrocento Sans"/>
                <a:ea typeface="Quattrocento Sans"/>
                <a:cs typeface="Quattrocento Sans"/>
                <a:sym typeface="Quattrocento Sans"/>
              </a:defRPr>
            </a:lvl1pPr>
            <a:lvl2pPr marL="914400" lvl="1" indent="-355600">
              <a:spcBef>
                <a:spcPts val="0"/>
              </a:spcBef>
              <a:spcAft>
                <a:spcPts val="0"/>
              </a:spcAft>
              <a:buClr>
                <a:srgbClr val="FFCD00"/>
              </a:buClr>
              <a:buSzPts val="2000"/>
              <a:buFont typeface="Quattrocento Sans"/>
              <a:buChar char="○"/>
              <a:defRPr sz="2000">
                <a:latin typeface="Quattrocento Sans"/>
                <a:ea typeface="Quattrocento Sans"/>
                <a:cs typeface="Quattrocento Sans"/>
                <a:sym typeface="Quattrocento Sans"/>
              </a:defRPr>
            </a:lvl2pPr>
            <a:lvl3pPr marL="1371600" lvl="2" indent="-355600">
              <a:spcBef>
                <a:spcPts val="0"/>
              </a:spcBef>
              <a:spcAft>
                <a:spcPts val="0"/>
              </a:spcAft>
              <a:buClr>
                <a:srgbClr val="FFCD00"/>
              </a:buClr>
              <a:buSzPts val="2000"/>
              <a:buFont typeface="Quattrocento Sans"/>
              <a:buChar char="■"/>
              <a:defRPr sz="2000">
                <a:latin typeface="Quattrocento Sans"/>
                <a:ea typeface="Quattrocento Sans"/>
                <a:cs typeface="Quattrocento Sans"/>
                <a:sym typeface="Quattrocento Sans"/>
              </a:defRPr>
            </a:lvl3pPr>
            <a:lvl4pPr marL="1828800" lvl="3" indent="-342900">
              <a:spcBef>
                <a:spcPts val="0"/>
              </a:spcBef>
              <a:spcAft>
                <a:spcPts val="0"/>
              </a:spcAft>
              <a:buClr>
                <a:srgbClr val="FFCD00"/>
              </a:buClr>
              <a:buSzPts val="1800"/>
              <a:buFont typeface="Quattrocento Sans"/>
              <a:buChar char="●"/>
              <a:defRPr sz="1800">
                <a:latin typeface="Quattrocento Sans"/>
                <a:ea typeface="Quattrocento Sans"/>
                <a:cs typeface="Quattrocento Sans"/>
                <a:sym typeface="Quattrocento Sans"/>
              </a:defRPr>
            </a:lvl4pPr>
            <a:lvl5pPr marL="2286000" lvl="4" indent="-342900">
              <a:spcBef>
                <a:spcPts val="0"/>
              </a:spcBef>
              <a:spcAft>
                <a:spcPts val="0"/>
              </a:spcAft>
              <a:buClr>
                <a:srgbClr val="FFCD00"/>
              </a:buClr>
              <a:buSzPts val="1800"/>
              <a:buFont typeface="Quattrocento Sans"/>
              <a:buChar char="○"/>
              <a:defRPr sz="1800">
                <a:latin typeface="Quattrocento Sans"/>
                <a:ea typeface="Quattrocento Sans"/>
                <a:cs typeface="Quattrocento Sans"/>
                <a:sym typeface="Quattrocento Sans"/>
              </a:defRPr>
            </a:lvl5pPr>
            <a:lvl6pPr marL="2743200" lvl="5" indent="-342900">
              <a:spcBef>
                <a:spcPts val="0"/>
              </a:spcBef>
              <a:spcAft>
                <a:spcPts val="0"/>
              </a:spcAft>
              <a:buClr>
                <a:srgbClr val="FFCD00"/>
              </a:buClr>
              <a:buSzPts val="1800"/>
              <a:buFont typeface="Quattrocento Sans"/>
              <a:buChar char="■"/>
              <a:defRPr sz="1800">
                <a:latin typeface="Quattrocento Sans"/>
                <a:ea typeface="Quattrocento Sans"/>
                <a:cs typeface="Quattrocento Sans"/>
                <a:sym typeface="Quattrocento Sans"/>
              </a:defRPr>
            </a:lvl6pPr>
            <a:lvl7pPr marL="3200400" lvl="6" indent="-342900">
              <a:spcBef>
                <a:spcPts val="0"/>
              </a:spcBef>
              <a:spcAft>
                <a:spcPts val="0"/>
              </a:spcAft>
              <a:buClr>
                <a:srgbClr val="FFCD00"/>
              </a:buClr>
              <a:buSzPts val="1800"/>
              <a:buFont typeface="Quattrocento Sans"/>
              <a:buChar char="●"/>
              <a:defRPr sz="1800">
                <a:latin typeface="Quattrocento Sans"/>
                <a:ea typeface="Quattrocento Sans"/>
                <a:cs typeface="Quattrocento Sans"/>
                <a:sym typeface="Quattrocento Sans"/>
              </a:defRPr>
            </a:lvl7pPr>
            <a:lvl8pPr marL="3657600" lvl="7" indent="-342900">
              <a:spcBef>
                <a:spcPts val="0"/>
              </a:spcBef>
              <a:spcAft>
                <a:spcPts val="0"/>
              </a:spcAft>
              <a:buClr>
                <a:srgbClr val="FFCD00"/>
              </a:buClr>
              <a:buSzPts val="1800"/>
              <a:buFont typeface="Quattrocento Sans"/>
              <a:buChar char="○"/>
              <a:defRPr sz="1800">
                <a:latin typeface="Quattrocento Sans"/>
                <a:ea typeface="Quattrocento Sans"/>
                <a:cs typeface="Quattrocento Sans"/>
                <a:sym typeface="Quattrocento Sans"/>
              </a:defRPr>
            </a:lvl8pPr>
            <a:lvl9pPr marL="4114800" lvl="8" indent="-342900">
              <a:spcBef>
                <a:spcPts val="0"/>
              </a:spcBef>
              <a:spcAft>
                <a:spcPts val="0"/>
              </a:spcAft>
              <a:buClr>
                <a:srgbClr val="FFCD00"/>
              </a:buClr>
              <a:buSzPts val="1800"/>
              <a:buFont typeface="Quattrocento Sans"/>
              <a:buChar char="■"/>
              <a:defRPr sz="1800">
                <a:latin typeface="Quattrocento Sans"/>
                <a:ea typeface="Quattrocento Sans"/>
                <a:cs typeface="Quattrocento Sans"/>
                <a:sym typeface="Quattrocento Sans"/>
              </a:defRPr>
            </a:lvl9pPr>
          </a:lstStyle>
          <a:p>
            <a:endParaRPr/>
          </a:p>
        </p:txBody>
      </p:sp>
      <p:sp>
        <p:nvSpPr>
          <p:cNvPr id="7" name="Shape 7"/>
          <p:cNvSpPr txBox="1">
            <a:spLocks noGrp="1"/>
          </p:cNvSpPr>
          <p:nvPr>
            <p:ph type="title"/>
          </p:nvPr>
        </p:nvSpPr>
        <p:spPr>
          <a:xfrm>
            <a:off x="1381250" y="937117"/>
            <a:ext cx="6809700" cy="435600"/>
          </a:xfrm>
          <a:prstGeom prst="rect">
            <a:avLst/>
          </a:prstGeom>
          <a:noFill/>
          <a:ln>
            <a:noFill/>
          </a:ln>
        </p:spPr>
        <p:txBody>
          <a:bodyPr spcFirstLastPara="1" wrap="square" lIns="91425" tIns="91425" rIns="91425" bIns="91425" anchor="ctr" anchorCtr="0"/>
          <a:lstStyle>
            <a:lvl1pPr lvl="0">
              <a:spcBef>
                <a:spcPts val="0"/>
              </a:spcBef>
              <a:spcAft>
                <a:spcPts val="0"/>
              </a:spcAft>
              <a:buSzPts val="2000"/>
              <a:buFont typeface="Lora"/>
              <a:buNone/>
              <a:defRPr sz="2000" b="1">
                <a:latin typeface="Lora"/>
                <a:ea typeface="Lora"/>
                <a:cs typeface="Lora"/>
                <a:sym typeface="Lora"/>
              </a:defRPr>
            </a:lvl1pPr>
            <a:lvl2pPr lvl="1">
              <a:spcBef>
                <a:spcPts val="0"/>
              </a:spcBef>
              <a:spcAft>
                <a:spcPts val="0"/>
              </a:spcAft>
              <a:buSzPts val="2000"/>
              <a:buFont typeface="Lora"/>
              <a:buNone/>
              <a:defRPr sz="2000" b="1">
                <a:latin typeface="Lora"/>
                <a:ea typeface="Lora"/>
                <a:cs typeface="Lora"/>
                <a:sym typeface="Lora"/>
              </a:defRPr>
            </a:lvl2pPr>
            <a:lvl3pPr lvl="2">
              <a:spcBef>
                <a:spcPts val="0"/>
              </a:spcBef>
              <a:spcAft>
                <a:spcPts val="0"/>
              </a:spcAft>
              <a:buSzPts val="2000"/>
              <a:buFont typeface="Lora"/>
              <a:buNone/>
              <a:defRPr sz="2000" b="1">
                <a:latin typeface="Lora"/>
                <a:ea typeface="Lora"/>
                <a:cs typeface="Lora"/>
                <a:sym typeface="Lora"/>
              </a:defRPr>
            </a:lvl3pPr>
            <a:lvl4pPr lvl="3">
              <a:spcBef>
                <a:spcPts val="0"/>
              </a:spcBef>
              <a:spcAft>
                <a:spcPts val="0"/>
              </a:spcAft>
              <a:buSzPts val="2000"/>
              <a:buFont typeface="Lora"/>
              <a:buNone/>
              <a:defRPr sz="2000" b="1">
                <a:latin typeface="Lora"/>
                <a:ea typeface="Lora"/>
                <a:cs typeface="Lora"/>
                <a:sym typeface="Lora"/>
              </a:defRPr>
            </a:lvl4pPr>
            <a:lvl5pPr lvl="4">
              <a:spcBef>
                <a:spcPts val="0"/>
              </a:spcBef>
              <a:spcAft>
                <a:spcPts val="0"/>
              </a:spcAft>
              <a:buSzPts val="2000"/>
              <a:buFont typeface="Lora"/>
              <a:buNone/>
              <a:defRPr sz="2000" b="1">
                <a:latin typeface="Lora"/>
                <a:ea typeface="Lora"/>
                <a:cs typeface="Lora"/>
                <a:sym typeface="Lora"/>
              </a:defRPr>
            </a:lvl5pPr>
            <a:lvl6pPr lvl="5">
              <a:spcBef>
                <a:spcPts val="0"/>
              </a:spcBef>
              <a:spcAft>
                <a:spcPts val="0"/>
              </a:spcAft>
              <a:buSzPts val="2000"/>
              <a:buFont typeface="Lora"/>
              <a:buNone/>
              <a:defRPr sz="2000" b="1">
                <a:latin typeface="Lora"/>
                <a:ea typeface="Lora"/>
                <a:cs typeface="Lora"/>
                <a:sym typeface="Lora"/>
              </a:defRPr>
            </a:lvl6pPr>
            <a:lvl7pPr lvl="6">
              <a:spcBef>
                <a:spcPts val="0"/>
              </a:spcBef>
              <a:spcAft>
                <a:spcPts val="0"/>
              </a:spcAft>
              <a:buSzPts val="2000"/>
              <a:buFont typeface="Lora"/>
              <a:buNone/>
              <a:defRPr sz="2000" b="1">
                <a:latin typeface="Lora"/>
                <a:ea typeface="Lora"/>
                <a:cs typeface="Lora"/>
                <a:sym typeface="Lora"/>
              </a:defRPr>
            </a:lvl7pPr>
            <a:lvl8pPr lvl="7">
              <a:spcBef>
                <a:spcPts val="0"/>
              </a:spcBef>
              <a:spcAft>
                <a:spcPts val="0"/>
              </a:spcAft>
              <a:buSzPts val="2000"/>
              <a:buFont typeface="Lora"/>
              <a:buNone/>
              <a:defRPr sz="2000" b="1">
                <a:latin typeface="Lora"/>
                <a:ea typeface="Lora"/>
                <a:cs typeface="Lora"/>
                <a:sym typeface="Lora"/>
              </a:defRPr>
            </a:lvl8pPr>
            <a:lvl9pPr lvl="8">
              <a:spcBef>
                <a:spcPts val="0"/>
              </a:spcBef>
              <a:spcAft>
                <a:spcPts val="0"/>
              </a:spcAft>
              <a:buSzPts val="2000"/>
              <a:buFont typeface="Lora"/>
              <a:buNone/>
              <a:defRPr sz="2000" b="1">
                <a:latin typeface="Lora"/>
                <a:ea typeface="Lora"/>
                <a:cs typeface="Lora"/>
                <a:sym typeface="Lora"/>
              </a:defRPr>
            </a:lvl9pPr>
          </a:lstStyle>
          <a:p>
            <a:endParaRPr/>
          </a:p>
        </p:txBody>
      </p:sp>
      <p:sp>
        <p:nvSpPr>
          <p:cNvPr id="8" name="Shape 8"/>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lvl="0" algn="r">
              <a:spcBef>
                <a:spcPts val="0"/>
              </a:spcBef>
              <a:buNone/>
              <a:defRPr sz="1300">
                <a:latin typeface="Quattrocento Sans"/>
                <a:ea typeface="Quattrocento Sans"/>
                <a:cs typeface="Quattrocento Sans"/>
                <a:sym typeface="Quattrocento Sans"/>
              </a:defRPr>
            </a:lvl1pPr>
            <a:lvl2pPr lvl="1" algn="r">
              <a:spcBef>
                <a:spcPts val="0"/>
              </a:spcBef>
              <a:buNone/>
              <a:defRPr sz="1300">
                <a:latin typeface="Quattrocento Sans"/>
                <a:ea typeface="Quattrocento Sans"/>
                <a:cs typeface="Quattrocento Sans"/>
                <a:sym typeface="Quattrocento Sans"/>
              </a:defRPr>
            </a:lvl2pPr>
            <a:lvl3pPr lvl="2" algn="r">
              <a:spcBef>
                <a:spcPts val="0"/>
              </a:spcBef>
              <a:buNone/>
              <a:defRPr sz="1300">
                <a:latin typeface="Quattrocento Sans"/>
                <a:ea typeface="Quattrocento Sans"/>
                <a:cs typeface="Quattrocento Sans"/>
                <a:sym typeface="Quattrocento Sans"/>
              </a:defRPr>
            </a:lvl3pPr>
            <a:lvl4pPr lvl="3" algn="r">
              <a:spcBef>
                <a:spcPts val="0"/>
              </a:spcBef>
              <a:buNone/>
              <a:defRPr sz="1300">
                <a:latin typeface="Quattrocento Sans"/>
                <a:ea typeface="Quattrocento Sans"/>
                <a:cs typeface="Quattrocento Sans"/>
                <a:sym typeface="Quattrocento Sans"/>
              </a:defRPr>
            </a:lvl4pPr>
            <a:lvl5pPr lvl="4" algn="r">
              <a:spcBef>
                <a:spcPts val="0"/>
              </a:spcBef>
              <a:buNone/>
              <a:defRPr sz="1300">
                <a:latin typeface="Quattrocento Sans"/>
                <a:ea typeface="Quattrocento Sans"/>
                <a:cs typeface="Quattrocento Sans"/>
                <a:sym typeface="Quattrocento Sans"/>
              </a:defRPr>
            </a:lvl5pPr>
            <a:lvl6pPr lvl="5" algn="r">
              <a:spcBef>
                <a:spcPts val="0"/>
              </a:spcBef>
              <a:buNone/>
              <a:defRPr sz="1300">
                <a:latin typeface="Quattrocento Sans"/>
                <a:ea typeface="Quattrocento Sans"/>
                <a:cs typeface="Quattrocento Sans"/>
                <a:sym typeface="Quattrocento Sans"/>
              </a:defRPr>
            </a:lvl6pPr>
            <a:lvl7pPr lvl="6" algn="r">
              <a:spcBef>
                <a:spcPts val="0"/>
              </a:spcBef>
              <a:buNone/>
              <a:defRPr sz="1300">
                <a:latin typeface="Quattrocento Sans"/>
                <a:ea typeface="Quattrocento Sans"/>
                <a:cs typeface="Quattrocento Sans"/>
                <a:sym typeface="Quattrocento Sans"/>
              </a:defRPr>
            </a:lvl7pPr>
            <a:lvl8pPr lvl="7" algn="r">
              <a:spcBef>
                <a:spcPts val="0"/>
              </a:spcBef>
              <a:buNone/>
              <a:defRPr sz="1300">
                <a:latin typeface="Quattrocento Sans"/>
                <a:ea typeface="Quattrocento Sans"/>
                <a:cs typeface="Quattrocento Sans"/>
                <a:sym typeface="Quattrocento Sans"/>
              </a:defRPr>
            </a:lvl8pPr>
            <a:lvl9pPr lvl="8" algn="r">
              <a:spcBef>
                <a:spcPts val="0"/>
              </a:spcBef>
              <a:buNone/>
              <a:defRPr sz="1300">
                <a:latin typeface="Quattrocento Sans"/>
                <a:ea typeface="Quattrocento Sans"/>
                <a:cs typeface="Quattrocento Sans"/>
                <a:sym typeface="Quattrocento Sans"/>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hyperlink" Target="https://about.bnef.com/blog/global-storage-market-double-six-times-2030/"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hyperlink" Target="https://www.lazard.com/perspective/levelized-cost-of-storage-2017/"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stem.com/"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s://cambridgecompact.org/start-here/"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hyperlink" Target="https://www2.deloitte.com/content/dam/Deloitte/us/Documents/energy-resources/us-er-energy-storage-tracking-technologies-transform-power-sector.pdf"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hyperlink" Target="https://www2.deloitte.com/content/dam/Deloitte/us/Documents/energy-resources/us-er-energy-storage-tracking-technologies-transform-power-sector.pdf"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http://energystorage.org/energy-storage/applications-energy-storage-technology"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energystorage.org/energy-storage-1"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hyperlink" Target="https://about.bnef.com/blog/global-storage-market-double-six-times-2030/" TargetMode="External"/><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hyperlink" Target="https://www.greentechmedia.com/articles/read/aliso-canyon-emergency-batteries-officially-up-and-running-from-tesla-green#gs.5atnqzc" TargetMode="External"/><Relationship Id="rId5" Type="http://schemas.openxmlformats.org/officeDocument/2006/relationships/hyperlink" Target="https://www.energystorageexchange.org/" TargetMode="External"/><Relationship Id="rId4" Type="http://schemas.openxmlformats.org/officeDocument/2006/relationships/image" Target="../media/image8.jpg"/></Relationships>
</file>

<file path=ppt/slides/_rels/slide2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hyperlink" Target="https://betterbuildingssolutioncenter.energy.gov/sites/default/files/attachments/Solar%20Case%20Study%20-%20BJs%20Wholesale.pdf" TargetMode="External"/><Relationship Id="rId4" Type="http://schemas.openxmlformats.org/officeDocument/2006/relationships/hyperlink" Target="https://www.energystorageexchange.org/"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hyperlink" Target="https://betterbuildingssolutioncenter.energy.gov/sites/default/files/attachments/Solar%20Case%20Study%20-%20BJs%20Wholesale.pdf" TargetMode="External"/><Relationship Id="rId4" Type="http://schemas.openxmlformats.org/officeDocument/2006/relationships/hyperlink" Target="https://www.energystorageexchange.org/"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betterbuildingssolutioncenter.energy.gov/sites/default/files/attachments/Solar%20Case%20Study%20-%20BJs%20Wholesale.pdf" TargetMode="External"/><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11.jpg"/></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hyperlink" Target="https://betterbuildingssolutioncenter.energy.gov/sites/default/files/attachments/Solar%20Case%20Study%20-%20BJs%20Wholesale.pdf"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www.mozes.co.uk/current_projects_sensible.html" TargetMode="External"/><Relationship Id="rId7" Type="http://schemas.openxmlformats.org/officeDocument/2006/relationships/hyperlink" Target="http://www.h2020-project-sensible.eu/demonstrator-sites/nottingham-demonstrator-site.aspx" TargetMode="External"/><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hyperlink" Target="https://www.energystorageexchange.org/" TargetMode="External"/><Relationship Id="rId5" Type="http://schemas.openxmlformats.org/officeDocument/2006/relationships/image" Target="../media/image13.jpg"/><Relationship Id="rId4" Type="http://schemas.openxmlformats.org/officeDocument/2006/relationships/hyperlink" Target="http://www.h2020-project-sensible.eu/index.aspx"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energystorage.org/energy-storage/case-studies/trane-st-lucie-case" TargetMode="External"/><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hyperlink" Target="https://www.youtube.com/watch?v=7IZ3PBr7dO4"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9.xml"/><Relationship Id="rId1" Type="http://schemas.openxmlformats.org/officeDocument/2006/relationships/slideLayout" Target="../slideLayouts/slideLayout5.xml"/><Relationship Id="rId5" Type="http://schemas.openxmlformats.org/officeDocument/2006/relationships/hyperlink" Target="http://mae.engr.ucdavis.edu/jwpark/DavisSite/pages/BWF-microgrid.html#whyUS" TargetMode="External"/><Relationship Id="rId4" Type="http://schemas.openxmlformats.org/officeDocument/2006/relationships/hyperlink" Target="https://www.energystorageexchange.org/"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rmp.ucsd.edu/strategic-energy/storage/bmw.html" TargetMode="External"/><Relationship Id="rId7" Type="http://schemas.openxmlformats.org/officeDocument/2006/relationships/hyperlink" Target="https://betterbuildingssolutioncenter.energy.gov/sites/default/files/attachments/Solar%20Case%20Study%20-%20BJs%20Wholesale.pdf" TargetMode="External"/><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hyperlink" Target="mailto:dweil@ucsd.edu" TargetMode="External"/><Relationship Id="rId5" Type="http://schemas.openxmlformats.org/officeDocument/2006/relationships/hyperlink" Target="https://rmp.ucsd.edu/strategic-energy/storage/panasonic.html" TargetMode="External"/><Relationship Id="rId4" Type="http://schemas.openxmlformats.org/officeDocument/2006/relationships/hyperlink" Target="http://www.energystorageexchange.org/projects/1759"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3" Type="http://schemas.openxmlformats.org/officeDocument/2006/relationships/hyperlink" Target="https://www.jdsupra.com/legalnews/energy-storage-handbook-38441/"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s://www.mass.gov/energy-storage-initiative" TargetMode="External"/><Relationship Id="rId7" Type="http://schemas.openxmlformats.org/officeDocument/2006/relationships/hyperlink" Target="https://www.mass.gov/doc/smart-energy-storage-guideline-draft" TargetMode="External"/><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hyperlink" Target="https://www.mass.gov/service-details/development-of-the-solar-massachusetts-renewable-target-smart-program" TargetMode="External"/><Relationship Id="rId5" Type="http://schemas.openxmlformats.org/officeDocument/2006/relationships/hyperlink" Target="http://files.masscec.com/ACES%20Projects%20Summary%20V2.pdf" TargetMode="External"/><Relationship Id="rId4" Type="http://schemas.openxmlformats.org/officeDocument/2006/relationships/hyperlink" Target="http://www.masscec.com/advancing-commonwealth-energy-storage-aces"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unpower.com/massachusetts" TargetMode="External"/><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37.xml.rels><?xml version="1.0" encoding="UTF-8" standalone="yes"?>
<Relationships xmlns="http://schemas.openxmlformats.org/package/2006/relationships"><Relationship Id="rId3" Type="http://schemas.openxmlformats.org/officeDocument/2006/relationships/hyperlink" Target="http://dpu" TargetMode="External"/><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hyperlink" Target="http://170.63.40.34/DPU/FileRoomAPI/api/Attachments/Get/?path=17-05/1705_Final_Order_Revenue_Requi.pdf"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dpu" TargetMode="External"/><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hyperlink" Target="http://170.63.40.34/DPU/FileRoomAPI/api/Attachments/Get/?path=17-05/1705_Final_Order_Revenue_Requi.pdf"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mailto:Dschultz@enernoc.com" TargetMode="External"/><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hyperlink" Target="http://www.stem.com/"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www.itron.com/" TargetMode="External"/><Relationship Id="rId2" Type="http://schemas.openxmlformats.org/officeDocument/2006/relationships/notesSlide" Target="../notesSlides/notesSlide41.xml"/><Relationship Id="rId1" Type="http://schemas.openxmlformats.org/officeDocument/2006/relationships/slideLayout" Target="../slideLayouts/slideLayout5.xml"/><Relationship Id="rId5" Type="http://schemas.openxmlformats.org/officeDocument/2006/relationships/hyperlink" Target="http://watttime.org/" TargetMode="External"/><Relationship Id="rId4" Type="http://schemas.openxmlformats.org/officeDocument/2006/relationships/hyperlink" Target="https://www.ethree.com/"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www.utilitydive.com/news/is-solarstorage-eligible-for-net-metering-in-massachusetts-tesla-and-othe/508386/" TargetMode="External"/><Relationship Id="rId2" Type="http://schemas.openxmlformats.org/officeDocument/2006/relationships/notesSlide" Target="../notesSlides/notesSlide42.xml"/><Relationship Id="rId1" Type="http://schemas.openxmlformats.org/officeDocument/2006/relationships/slideLayout" Target="../slideLayouts/slideLayout5.xml"/><Relationship Id="rId4" Type="http://schemas.openxmlformats.org/officeDocument/2006/relationships/hyperlink" Target="https://www.utilitydive.com/news/6-months-after-target-adoption-massachusetts-sees-energy-storage-growth-c/515353/"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www.stem.com/" TargetMode="External"/><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8" Type="http://schemas.openxmlformats.org/officeDocument/2006/relationships/hyperlink" Target="https://about.bnef.com/blog/" TargetMode="External"/><Relationship Id="rId13" Type="http://schemas.openxmlformats.org/officeDocument/2006/relationships/hyperlink" Target="http://www.masscec.com/advancing-commonwealth-energy-storage-aces" TargetMode="External"/><Relationship Id="rId3" Type="http://schemas.openxmlformats.org/officeDocument/2006/relationships/hyperlink" Target="https://energy.mit.edu/area/power-distribution-energy-storage/" TargetMode="External"/><Relationship Id="rId7" Type="http://schemas.openxmlformats.org/officeDocument/2006/relationships/hyperlink" Target="https://www.greentechmedia.com/#gs.GtHrLq0" TargetMode="External"/><Relationship Id="rId12" Type="http://schemas.openxmlformats.org/officeDocument/2006/relationships/hyperlink" Target="http://www.masscec.com/" TargetMode="External"/><Relationship Id="rId17" Type="http://schemas.openxmlformats.org/officeDocument/2006/relationships/hyperlink" Target="https://www.iso-ne.com/" TargetMode="External"/><Relationship Id="rId2" Type="http://schemas.openxmlformats.org/officeDocument/2006/relationships/notesSlide" Target="../notesSlides/notesSlide44.xml"/><Relationship Id="rId16" Type="http://schemas.openxmlformats.org/officeDocument/2006/relationships/hyperlink" Target="https://www.ferc.gov/" TargetMode="External"/><Relationship Id="rId1" Type="http://schemas.openxmlformats.org/officeDocument/2006/relationships/slideLayout" Target="../slideLayouts/slideLayout6.xml"/><Relationship Id="rId6" Type="http://schemas.openxmlformats.org/officeDocument/2006/relationships/hyperlink" Target="http://otd.harvard.edu/" TargetMode="External"/><Relationship Id="rId11" Type="http://schemas.openxmlformats.org/officeDocument/2006/relationships/hyperlink" Target="https://www.mass.gov/energy-storage-initiative" TargetMode="External"/><Relationship Id="rId5" Type="http://schemas.openxmlformats.org/officeDocument/2006/relationships/hyperlink" Target="https://www.seas.harvard.edu/directory/aziz" TargetMode="External"/><Relationship Id="rId15" Type="http://schemas.openxmlformats.org/officeDocument/2006/relationships/hyperlink" Target="http://www.energystorageexchange.org/projects" TargetMode="External"/><Relationship Id="rId10" Type="http://schemas.openxmlformats.org/officeDocument/2006/relationships/hyperlink" Target="https://www.mass.gov/orgs/massachusetts-department-of-energy-resources" TargetMode="External"/><Relationship Id="rId4" Type="http://schemas.openxmlformats.org/officeDocument/2006/relationships/hyperlink" Target="https://green.harvard.edu/" TargetMode="External"/><Relationship Id="rId9" Type="http://schemas.openxmlformats.org/officeDocument/2006/relationships/hyperlink" Target="https://www.utilitydive.com/" TargetMode="External"/><Relationship Id="rId14" Type="http://schemas.openxmlformats.org/officeDocument/2006/relationships/hyperlink" Target="https://energy.gov/"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cxnSp>
        <p:nvCxnSpPr>
          <p:cNvPr id="71" name="Shape 71"/>
          <p:cNvCxnSpPr/>
          <p:nvPr/>
        </p:nvCxnSpPr>
        <p:spPr>
          <a:xfrm>
            <a:off x="-6025" y="1668728"/>
            <a:ext cx="9162000" cy="0"/>
          </a:xfrm>
          <a:prstGeom prst="straightConnector1">
            <a:avLst/>
          </a:prstGeom>
          <a:noFill/>
          <a:ln w="9525" cap="flat" cmpd="sng">
            <a:solidFill>
              <a:srgbClr val="CCCCCC"/>
            </a:solidFill>
            <a:prstDash val="solid"/>
            <a:round/>
            <a:headEnd type="none" w="lg" len="lg"/>
            <a:tailEnd type="none" w="lg" len="lg"/>
          </a:ln>
        </p:spPr>
      </p:cxnSp>
      <p:sp>
        <p:nvSpPr>
          <p:cNvPr id="72" name="Shape 72"/>
          <p:cNvSpPr/>
          <p:nvPr/>
        </p:nvSpPr>
        <p:spPr>
          <a:xfrm>
            <a:off x="3470200" y="566931"/>
            <a:ext cx="2203500" cy="2203500"/>
          </a:xfrm>
          <a:prstGeom prst="ellipse">
            <a:avLst/>
          </a:prstGeom>
          <a:solidFill>
            <a:srgbClr val="FFCD00"/>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grpSp>
        <p:nvGrpSpPr>
          <p:cNvPr id="73" name="Shape 73"/>
          <p:cNvGrpSpPr/>
          <p:nvPr/>
        </p:nvGrpSpPr>
        <p:grpSpPr>
          <a:xfrm>
            <a:off x="4184367" y="854983"/>
            <a:ext cx="1035173" cy="1035155"/>
            <a:chOff x="6643075" y="3664250"/>
            <a:chExt cx="407950" cy="407975"/>
          </a:xfrm>
        </p:grpSpPr>
        <p:sp>
          <p:nvSpPr>
            <p:cNvPr id="74" name="Shape 74"/>
            <p:cNvSpPr/>
            <p:nvPr/>
          </p:nvSpPr>
          <p:spPr>
            <a:xfrm>
              <a:off x="6794075" y="3815250"/>
              <a:ext cx="211300" cy="211300"/>
            </a:xfrm>
            <a:custGeom>
              <a:avLst/>
              <a:gdLst/>
              <a:ahLst/>
              <a:cxnLst/>
              <a:rect l="0" t="0" r="0" b="0"/>
              <a:pathLst>
                <a:path w="8452" h="8452" fill="none" extrusionOk="0">
                  <a:moveTo>
                    <a:pt x="0" y="8135"/>
                  </a:moveTo>
                  <a:lnTo>
                    <a:pt x="0" y="8135"/>
                  </a:lnTo>
                  <a:lnTo>
                    <a:pt x="438" y="8257"/>
                  </a:lnTo>
                  <a:lnTo>
                    <a:pt x="852" y="8354"/>
                  </a:lnTo>
                  <a:lnTo>
                    <a:pt x="1291" y="8403"/>
                  </a:lnTo>
                  <a:lnTo>
                    <a:pt x="1729" y="8452"/>
                  </a:lnTo>
                  <a:lnTo>
                    <a:pt x="2168" y="8452"/>
                  </a:lnTo>
                  <a:lnTo>
                    <a:pt x="2606" y="8427"/>
                  </a:lnTo>
                  <a:lnTo>
                    <a:pt x="3020" y="8378"/>
                  </a:lnTo>
                  <a:lnTo>
                    <a:pt x="3458" y="8281"/>
                  </a:lnTo>
                  <a:lnTo>
                    <a:pt x="3872" y="8184"/>
                  </a:lnTo>
                  <a:lnTo>
                    <a:pt x="4311" y="8037"/>
                  </a:lnTo>
                  <a:lnTo>
                    <a:pt x="4701" y="7867"/>
                  </a:lnTo>
                  <a:lnTo>
                    <a:pt x="5115" y="7672"/>
                  </a:lnTo>
                  <a:lnTo>
                    <a:pt x="5504" y="7429"/>
                  </a:lnTo>
                  <a:lnTo>
                    <a:pt x="5870" y="7185"/>
                  </a:lnTo>
                  <a:lnTo>
                    <a:pt x="6235" y="6893"/>
                  </a:lnTo>
                  <a:lnTo>
                    <a:pt x="6576" y="6576"/>
                  </a:lnTo>
                  <a:lnTo>
                    <a:pt x="6576" y="6576"/>
                  </a:lnTo>
                  <a:lnTo>
                    <a:pt x="6892" y="6235"/>
                  </a:lnTo>
                  <a:lnTo>
                    <a:pt x="7185" y="5870"/>
                  </a:lnTo>
                  <a:lnTo>
                    <a:pt x="7428" y="5505"/>
                  </a:lnTo>
                  <a:lnTo>
                    <a:pt x="7672" y="5115"/>
                  </a:lnTo>
                  <a:lnTo>
                    <a:pt x="7867" y="4701"/>
                  </a:lnTo>
                  <a:lnTo>
                    <a:pt x="8037" y="4311"/>
                  </a:lnTo>
                  <a:lnTo>
                    <a:pt x="8183" y="3873"/>
                  </a:lnTo>
                  <a:lnTo>
                    <a:pt x="8281" y="3459"/>
                  </a:lnTo>
                  <a:lnTo>
                    <a:pt x="8378" y="3020"/>
                  </a:lnTo>
                  <a:lnTo>
                    <a:pt x="8427" y="2606"/>
                  </a:lnTo>
                  <a:lnTo>
                    <a:pt x="8451" y="2168"/>
                  </a:lnTo>
                  <a:lnTo>
                    <a:pt x="8451" y="1730"/>
                  </a:lnTo>
                  <a:lnTo>
                    <a:pt x="8402" y="1291"/>
                  </a:lnTo>
                  <a:lnTo>
                    <a:pt x="8354" y="853"/>
                  </a:lnTo>
                  <a:lnTo>
                    <a:pt x="8256" y="439"/>
                  </a:lnTo>
                  <a:lnTo>
                    <a:pt x="8135" y="0"/>
                  </a:lnTo>
                </a:path>
              </a:pathLst>
            </a:custGeom>
            <a:noFill/>
            <a:ln w="1217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5" name="Shape 75"/>
            <p:cNvSpPr/>
            <p:nvPr/>
          </p:nvSpPr>
          <p:spPr>
            <a:xfrm>
              <a:off x="6643075" y="3664250"/>
              <a:ext cx="407950" cy="407975"/>
            </a:xfrm>
            <a:custGeom>
              <a:avLst/>
              <a:gdLst/>
              <a:ahLst/>
              <a:cxnLst/>
              <a:rect l="0" t="0" r="0" b="0"/>
              <a:pathLst>
                <a:path w="16318" h="16319" fill="none" extrusionOk="0">
                  <a:moveTo>
                    <a:pt x="16074" y="244"/>
                  </a:moveTo>
                  <a:lnTo>
                    <a:pt x="16074" y="244"/>
                  </a:lnTo>
                  <a:lnTo>
                    <a:pt x="15928" y="122"/>
                  </a:lnTo>
                  <a:lnTo>
                    <a:pt x="15758" y="49"/>
                  </a:lnTo>
                  <a:lnTo>
                    <a:pt x="15538" y="0"/>
                  </a:lnTo>
                  <a:lnTo>
                    <a:pt x="15319" y="0"/>
                  </a:lnTo>
                  <a:lnTo>
                    <a:pt x="15051" y="25"/>
                  </a:lnTo>
                  <a:lnTo>
                    <a:pt x="14759" y="73"/>
                  </a:lnTo>
                  <a:lnTo>
                    <a:pt x="14442" y="171"/>
                  </a:lnTo>
                  <a:lnTo>
                    <a:pt x="14102" y="293"/>
                  </a:lnTo>
                  <a:lnTo>
                    <a:pt x="13736" y="439"/>
                  </a:lnTo>
                  <a:lnTo>
                    <a:pt x="13347" y="609"/>
                  </a:lnTo>
                  <a:lnTo>
                    <a:pt x="12957" y="828"/>
                  </a:lnTo>
                  <a:lnTo>
                    <a:pt x="12543" y="1048"/>
                  </a:lnTo>
                  <a:lnTo>
                    <a:pt x="11666" y="1608"/>
                  </a:lnTo>
                  <a:lnTo>
                    <a:pt x="10716" y="2265"/>
                  </a:lnTo>
                  <a:lnTo>
                    <a:pt x="10716" y="2265"/>
                  </a:lnTo>
                  <a:lnTo>
                    <a:pt x="10278" y="2095"/>
                  </a:lnTo>
                  <a:lnTo>
                    <a:pt x="9815" y="1949"/>
                  </a:lnTo>
                  <a:lnTo>
                    <a:pt x="9352" y="1851"/>
                  </a:lnTo>
                  <a:lnTo>
                    <a:pt x="8890" y="1778"/>
                  </a:lnTo>
                  <a:lnTo>
                    <a:pt x="8427" y="1730"/>
                  </a:lnTo>
                  <a:lnTo>
                    <a:pt x="7940" y="1730"/>
                  </a:lnTo>
                  <a:lnTo>
                    <a:pt x="7477" y="1778"/>
                  </a:lnTo>
                  <a:lnTo>
                    <a:pt x="7014" y="1827"/>
                  </a:lnTo>
                  <a:lnTo>
                    <a:pt x="6551" y="1924"/>
                  </a:lnTo>
                  <a:lnTo>
                    <a:pt x="6089" y="2070"/>
                  </a:lnTo>
                  <a:lnTo>
                    <a:pt x="5650" y="2241"/>
                  </a:lnTo>
                  <a:lnTo>
                    <a:pt x="5212" y="2436"/>
                  </a:lnTo>
                  <a:lnTo>
                    <a:pt x="4774" y="2679"/>
                  </a:lnTo>
                  <a:lnTo>
                    <a:pt x="4384" y="2972"/>
                  </a:lnTo>
                  <a:lnTo>
                    <a:pt x="3994" y="3264"/>
                  </a:lnTo>
                  <a:lnTo>
                    <a:pt x="3605" y="3605"/>
                  </a:lnTo>
                  <a:lnTo>
                    <a:pt x="3605" y="3605"/>
                  </a:lnTo>
                  <a:lnTo>
                    <a:pt x="3264" y="3995"/>
                  </a:lnTo>
                  <a:lnTo>
                    <a:pt x="2971" y="4384"/>
                  </a:lnTo>
                  <a:lnTo>
                    <a:pt x="2679" y="4774"/>
                  </a:lnTo>
                  <a:lnTo>
                    <a:pt x="2436" y="5212"/>
                  </a:lnTo>
                  <a:lnTo>
                    <a:pt x="2241" y="5651"/>
                  </a:lnTo>
                  <a:lnTo>
                    <a:pt x="2070" y="6089"/>
                  </a:lnTo>
                  <a:lnTo>
                    <a:pt x="1924" y="6552"/>
                  </a:lnTo>
                  <a:lnTo>
                    <a:pt x="1827" y="7015"/>
                  </a:lnTo>
                  <a:lnTo>
                    <a:pt x="1778" y="7477"/>
                  </a:lnTo>
                  <a:lnTo>
                    <a:pt x="1729" y="7940"/>
                  </a:lnTo>
                  <a:lnTo>
                    <a:pt x="1729" y="8427"/>
                  </a:lnTo>
                  <a:lnTo>
                    <a:pt x="1778" y="8890"/>
                  </a:lnTo>
                  <a:lnTo>
                    <a:pt x="1851" y="9353"/>
                  </a:lnTo>
                  <a:lnTo>
                    <a:pt x="1948" y="9815"/>
                  </a:lnTo>
                  <a:lnTo>
                    <a:pt x="2095" y="10278"/>
                  </a:lnTo>
                  <a:lnTo>
                    <a:pt x="2265" y="10716"/>
                  </a:lnTo>
                  <a:lnTo>
                    <a:pt x="2265" y="10716"/>
                  </a:lnTo>
                  <a:lnTo>
                    <a:pt x="1607" y="11666"/>
                  </a:lnTo>
                  <a:lnTo>
                    <a:pt x="1047" y="12543"/>
                  </a:lnTo>
                  <a:lnTo>
                    <a:pt x="828" y="12957"/>
                  </a:lnTo>
                  <a:lnTo>
                    <a:pt x="609" y="13347"/>
                  </a:lnTo>
                  <a:lnTo>
                    <a:pt x="438" y="13737"/>
                  </a:lnTo>
                  <a:lnTo>
                    <a:pt x="292" y="14102"/>
                  </a:lnTo>
                  <a:lnTo>
                    <a:pt x="170" y="14443"/>
                  </a:lnTo>
                  <a:lnTo>
                    <a:pt x="73" y="14759"/>
                  </a:lnTo>
                  <a:lnTo>
                    <a:pt x="24" y="15052"/>
                  </a:lnTo>
                  <a:lnTo>
                    <a:pt x="0" y="15320"/>
                  </a:lnTo>
                  <a:lnTo>
                    <a:pt x="0" y="15539"/>
                  </a:lnTo>
                  <a:lnTo>
                    <a:pt x="49" y="15758"/>
                  </a:lnTo>
                  <a:lnTo>
                    <a:pt x="122" y="15928"/>
                  </a:lnTo>
                  <a:lnTo>
                    <a:pt x="244" y="16075"/>
                  </a:lnTo>
                  <a:lnTo>
                    <a:pt x="244" y="16075"/>
                  </a:lnTo>
                  <a:lnTo>
                    <a:pt x="341" y="16172"/>
                  </a:lnTo>
                  <a:lnTo>
                    <a:pt x="487" y="16245"/>
                  </a:lnTo>
                  <a:lnTo>
                    <a:pt x="633" y="16294"/>
                  </a:lnTo>
                  <a:lnTo>
                    <a:pt x="804" y="16318"/>
                  </a:lnTo>
                  <a:lnTo>
                    <a:pt x="974" y="16318"/>
                  </a:lnTo>
                  <a:lnTo>
                    <a:pt x="1169" y="16318"/>
                  </a:lnTo>
                  <a:lnTo>
                    <a:pt x="1388" y="16269"/>
                  </a:lnTo>
                  <a:lnTo>
                    <a:pt x="1632" y="16221"/>
                  </a:lnTo>
                  <a:lnTo>
                    <a:pt x="2143" y="16075"/>
                  </a:lnTo>
                  <a:lnTo>
                    <a:pt x="2703" y="15831"/>
                  </a:lnTo>
                  <a:lnTo>
                    <a:pt x="3312" y="15539"/>
                  </a:lnTo>
                  <a:lnTo>
                    <a:pt x="3946" y="15149"/>
                  </a:lnTo>
                  <a:lnTo>
                    <a:pt x="4652" y="14711"/>
                  </a:lnTo>
                  <a:lnTo>
                    <a:pt x="5358" y="14224"/>
                  </a:lnTo>
                  <a:lnTo>
                    <a:pt x="6113" y="13663"/>
                  </a:lnTo>
                  <a:lnTo>
                    <a:pt x="6892" y="13055"/>
                  </a:lnTo>
                  <a:lnTo>
                    <a:pt x="7696" y="12397"/>
                  </a:lnTo>
                  <a:lnTo>
                    <a:pt x="8500" y="11691"/>
                  </a:lnTo>
                  <a:lnTo>
                    <a:pt x="9304" y="10936"/>
                  </a:lnTo>
                  <a:lnTo>
                    <a:pt x="10132" y="10132"/>
                  </a:lnTo>
                  <a:lnTo>
                    <a:pt x="10132" y="10132"/>
                  </a:lnTo>
                  <a:lnTo>
                    <a:pt x="10935" y="9304"/>
                  </a:lnTo>
                  <a:lnTo>
                    <a:pt x="11690" y="8500"/>
                  </a:lnTo>
                  <a:lnTo>
                    <a:pt x="12397" y="7696"/>
                  </a:lnTo>
                  <a:lnTo>
                    <a:pt x="13054" y="6893"/>
                  </a:lnTo>
                  <a:lnTo>
                    <a:pt x="13663" y="6113"/>
                  </a:lnTo>
                  <a:lnTo>
                    <a:pt x="14223" y="5358"/>
                  </a:lnTo>
                  <a:lnTo>
                    <a:pt x="14710" y="4652"/>
                  </a:lnTo>
                  <a:lnTo>
                    <a:pt x="15149" y="3946"/>
                  </a:lnTo>
                  <a:lnTo>
                    <a:pt x="15538" y="3313"/>
                  </a:lnTo>
                  <a:lnTo>
                    <a:pt x="15831" y="2704"/>
                  </a:lnTo>
                  <a:lnTo>
                    <a:pt x="16074" y="2144"/>
                  </a:lnTo>
                  <a:lnTo>
                    <a:pt x="16220" y="1632"/>
                  </a:lnTo>
                  <a:lnTo>
                    <a:pt x="16269" y="1389"/>
                  </a:lnTo>
                  <a:lnTo>
                    <a:pt x="16318" y="1169"/>
                  </a:lnTo>
                  <a:lnTo>
                    <a:pt x="16318" y="975"/>
                  </a:lnTo>
                  <a:lnTo>
                    <a:pt x="16318" y="804"/>
                  </a:lnTo>
                  <a:lnTo>
                    <a:pt x="16293" y="634"/>
                  </a:lnTo>
                  <a:lnTo>
                    <a:pt x="16245" y="487"/>
                  </a:lnTo>
                  <a:lnTo>
                    <a:pt x="16172" y="341"/>
                  </a:lnTo>
                  <a:lnTo>
                    <a:pt x="16074" y="244"/>
                  </a:lnTo>
                  <a:lnTo>
                    <a:pt x="16074" y="244"/>
                  </a:lnTo>
                  <a:close/>
                  <a:moveTo>
                    <a:pt x="1827" y="13810"/>
                  </a:moveTo>
                  <a:lnTo>
                    <a:pt x="1827" y="13810"/>
                  </a:lnTo>
                  <a:lnTo>
                    <a:pt x="1754" y="13737"/>
                  </a:lnTo>
                  <a:lnTo>
                    <a:pt x="1729" y="13639"/>
                  </a:lnTo>
                  <a:lnTo>
                    <a:pt x="1681" y="13542"/>
                  </a:lnTo>
                  <a:lnTo>
                    <a:pt x="1681" y="13444"/>
                  </a:lnTo>
                  <a:lnTo>
                    <a:pt x="1681" y="13176"/>
                  </a:lnTo>
                  <a:lnTo>
                    <a:pt x="1754" y="12884"/>
                  </a:lnTo>
                  <a:lnTo>
                    <a:pt x="1875" y="12519"/>
                  </a:lnTo>
                  <a:lnTo>
                    <a:pt x="2046" y="12153"/>
                  </a:lnTo>
                  <a:lnTo>
                    <a:pt x="2265" y="11715"/>
                  </a:lnTo>
                  <a:lnTo>
                    <a:pt x="2533" y="11277"/>
                  </a:lnTo>
                  <a:lnTo>
                    <a:pt x="2533" y="11277"/>
                  </a:lnTo>
                  <a:lnTo>
                    <a:pt x="2752" y="11642"/>
                  </a:lnTo>
                  <a:lnTo>
                    <a:pt x="3020" y="12007"/>
                  </a:lnTo>
                  <a:lnTo>
                    <a:pt x="3288" y="12373"/>
                  </a:lnTo>
                  <a:lnTo>
                    <a:pt x="3605" y="12714"/>
                  </a:lnTo>
                  <a:lnTo>
                    <a:pt x="3605" y="12714"/>
                  </a:lnTo>
                  <a:lnTo>
                    <a:pt x="3897" y="12957"/>
                  </a:lnTo>
                  <a:lnTo>
                    <a:pt x="4165" y="13201"/>
                  </a:lnTo>
                  <a:lnTo>
                    <a:pt x="4165" y="13201"/>
                  </a:lnTo>
                  <a:lnTo>
                    <a:pt x="3751" y="13444"/>
                  </a:lnTo>
                  <a:lnTo>
                    <a:pt x="3361" y="13639"/>
                  </a:lnTo>
                  <a:lnTo>
                    <a:pt x="3020" y="13785"/>
                  </a:lnTo>
                  <a:lnTo>
                    <a:pt x="2679" y="13883"/>
                  </a:lnTo>
                  <a:lnTo>
                    <a:pt x="2411" y="13956"/>
                  </a:lnTo>
                  <a:lnTo>
                    <a:pt x="2168" y="13956"/>
                  </a:lnTo>
                  <a:lnTo>
                    <a:pt x="2070" y="13931"/>
                  </a:lnTo>
                  <a:lnTo>
                    <a:pt x="1973" y="13907"/>
                  </a:lnTo>
                  <a:lnTo>
                    <a:pt x="1900" y="13858"/>
                  </a:lnTo>
                  <a:lnTo>
                    <a:pt x="1827" y="13810"/>
                  </a:lnTo>
                  <a:lnTo>
                    <a:pt x="1827" y="13810"/>
                  </a:lnTo>
                  <a:close/>
                  <a:moveTo>
                    <a:pt x="8159" y="4482"/>
                  </a:moveTo>
                  <a:lnTo>
                    <a:pt x="8159" y="4482"/>
                  </a:lnTo>
                  <a:lnTo>
                    <a:pt x="8037" y="4482"/>
                  </a:lnTo>
                  <a:lnTo>
                    <a:pt x="7940" y="4433"/>
                  </a:lnTo>
                  <a:lnTo>
                    <a:pt x="7842" y="4384"/>
                  </a:lnTo>
                  <a:lnTo>
                    <a:pt x="7745" y="4311"/>
                  </a:lnTo>
                  <a:lnTo>
                    <a:pt x="7672" y="4238"/>
                  </a:lnTo>
                  <a:lnTo>
                    <a:pt x="7623" y="4141"/>
                  </a:lnTo>
                  <a:lnTo>
                    <a:pt x="7574" y="4019"/>
                  </a:lnTo>
                  <a:lnTo>
                    <a:pt x="7574" y="3897"/>
                  </a:lnTo>
                  <a:lnTo>
                    <a:pt x="7574" y="3897"/>
                  </a:lnTo>
                  <a:lnTo>
                    <a:pt x="7574" y="3775"/>
                  </a:lnTo>
                  <a:lnTo>
                    <a:pt x="7623" y="3678"/>
                  </a:lnTo>
                  <a:lnTo>
                    <a:pt x="7672" y="3580"/>
                  </a:lnTo>
                  <a:lnTo>
                    <a:pt x="7745" y="3483"/>
                  </a:lnTo>
                  <a:lnTo>
                    <a:pt x="7842" y="3410"/>
                  </a:lnTo>
                  <a:lnTo>
                    <a:pt x="7940" y="3361"/>
                  </a:lnTo>
                  <a:lnTo>
                    <a:pt x="8037" y="3337"/>
                  </a:lnTo>
                  <a:lnTo>
                    <a:pt x="8159" y="3313"/>
                  </a:lnTo>
                  <a:lnTo>
                    <a:pt x="8159" y="3313"/>
                  </a:lnTo>
                  <a:lnTo>
                    <a:pt x="8281" y="3337"/>
                  </a:lnTo>
                  <a:lnTo>
                    <a:pt x="8378" y="3361"/>
                  </a:lnTo>
                  <a:lnTo>
                    <a:pt x="8476" y="3410"/>
                  </a:lnTo>
                  <a:lnTo>
                    <a:pt x="8573" y="3483"/>
                  </a:lnTo>
                  <a:lnTo>
                    <a:pt x="8646" y="3580"/>
                  </a:lnTo>
                  <a:lnTo>
                    <a:pt x="8695" y="3678"/>
                  </a:lnTo>
                  <a:lnTo>
                    <a:pt x="8743" y="3775"/>
                  </a:lnTo>
                  <a:lnTo>
                    <a:pt x="8743" y="3897"/>
                  </a:lnTo>
                  <a:lnTo>
                    <a:pt x="8743" y="3897"/>
                  </a:lnTo>
                  <a:lnTo>
                    <a:pt x="8743" y="4019"/>
                  </a:lnTo>
                  <a:lnTo>
                    <a:pt x="8695" y="4141"/>
                  </a:lnTo>
                  <a:lnTo>
                    <a:pt x="8646" y="4238"/>
                  </a:lnTo>
                  <a:lnTo>
                    <a:pt x="8573" y="4311"/>
                  </a:lnTo>
                  <a:lnTo>
                    <a:pt x="8476" y="4384"/>
                  </a:lnTo>
                  <a:lnTo>
                    <a:pt x="8378" y="4433"/>
                  </a:lnTo>
                  <a:lnTo>
                    <a:pt x="8281" y="4482"/>
                  </a:lnTo>
                  <a:lnTo>
                    <a:pt x="8159" y="4482"/>
                  </a:lnTo>
                  <a:lnTo>
                    <a:pt x="8159" y="4482"/>
                  </a:lnTo>
                  <a:close/>
                  <a:moveTo>
                    <a:pt x="9133" y="5943"/>
                  </a:moveTo>
                  <a:lnTo>
                    <a:pt x="9133" y="5943"/>
                  </a:lnTo>
                  <a:lnTo>
                    <a:pt x="9036" y="5943"/>
                  </a:lnTo>
                  <a:lnTo>
                    <a:pt x="8963" y="5919"/>
                  </a:lnTo>
                  <a:lnTo>
                    <a:pt x="8841" y="5846"/>
                  </a:lnTo>
                  <a:lnTo>
                    <a:pt x="8768" y="5724"/>
                  </a:lnTo>
                  <a:lnTo>
                    <a:pt x="8743" y="5651"/>
                  </a:lnTo>
                  <a:lnTo>
                    <a:pt x="8743" y="5553"/>
                  </a:lnTo>
                  <a:lnTo>
                    <a:pt x="8743" y="5553"/>
                  </a:lnTo>
                  <a:lnTo>
                    <a:pt x="8743" y="5480"/>
                  </a:lnTo>
                  <a:lnTo>
                    <a:pt x="8768" y="5407"/>
                  </a:lnTo>
                  <a:lnTo>
                    <a:pt x="8841" y="5285"/>
                  </a:lnTo>
                  <a:lnTo>
                    <a:pt x="8963" y="5212"/>
                  </a:lnTo>
                  <a:lnTo>
                    <a:pt x="9036" y="5188"/>
                  </a:lnTo>
                  <a:lnTo>
                    <a:pt x="9133" y="5164"/>
                  </a:lnTo>
                  <a:lnTo>
                    <a:pt x="9133" y="5164"/>
                  </a:lnTo>
                  <a:lnTo>
                    <a:pt x="9206" y="5188"/>
                  </a:lnTo>
                  <a:lnTo>
                    <a:pt x="9279" y="5212"/>
                  </a:lnTo>
                  <a:lnTo>
                    <a:pt x="9401" y="5285"/>
                  </a:lnTo>
                  <a:lnTo>
                    <a:pt x="9474" y="5407"/>
                  </a:lnTo>
                  <a:lnTo>
                    <a:pt x="9498" y="5480"/>
                  </a:lnTo>
                  <a:lnTo>
                    <a:pt x="9523" y="5553"/>
                  </a:lnTo>
                  <a:lnTo>
                    <a:pt x="9523" y="5553"/>
                  </a:lnTo>
                  <a:lnTo>
                    <a:pt x="9498" y="5651"/>
                  </a:lnTo>
                  <a:lnTo>
                    <a:pt x="9474" y="5724"/>
                  </a:lnTo>
                  <a:lnTo>
                    <a:pt x="9401" y="5846"/>
                  </a:lnTo>
                  <a:lnTo>
                    <a:pt x="9279" y="5919"/>
                  </a:lnTo>
                  <a:lnTo>
                    <a:pt x="9206" y="5943"/>
                  </a:lnTo>
                  <a:lnTo>
                    <a:pt x="9133" y="5943"/>
                  </a:lnTo>
                  <a:lnTo>
                    <a:pt x="9133" y="5943"/>
                  </a:lnTo>
                  <a:close/>
                  <a:moveTo>
                    <a:pt x="9986" y="4409"/>
                  </a:moveTo>
                  <a:lnTo>
                    <a:pt x="9986" y="4409"/>
                  </a:lnTo>
                  <a:lnTo>
                    <a:pt x="9888" y="4409"/>
                  </a:lnTo>
                  <a:lnTo>
                    <a:pt x="9815" y="4384"/>
                  </a:lnTo>
                  <a:lnTo>
                    <a:pt x="9693" y="4287"/>
                  </a:lnTo>
                  <a:lnTo>
                    <a:pt x="9620" y="4165"/>
                  </a:lnTo>
                  <a:lnTo>
                    <a:pt x="9596" y="4092"/>
                  </a:lnTo>
                  <a:lnTo>
                    <a:pt x="9596" y="4019"/>
                  </a:lnTo>
                  <a:lnTo>
                    <a:pt x="9596" y="4019"/>
                  </a:lnTo>
                  <a:lnTo>
                    <a:pt x="9596" y="3946"/>
                  </a:lnTo>
                  <a:lnTo>
                    <a:pt x="9620" y="3873"/>
                  </a:lnTo>
                  <a:lnTo>
                    <a:pt x="9693" y="3751"/>
                  </a:lnTo>
                  <a:lnTo>
                    <a:pt x="9815" y="3654"/>
                  </a:lnTo>
                  <a:lnTo>
                    <a:pt x="9888" y="3629"/>
                  </a:lnTo>
                  <a:lnTo>
                    <a:pt x="9986" y="3629"/>
                  </a:lnTo>
                  <a:lnTo>
                    <a:pt x="9986" y="3629"/>
                  </a:lnTo>
                  <a:lnTo>
                    <a:pt x="10059" y="3629"/>
                  </a:lnTo>
                  <a:lnTo>
                    <a:pt x="10132" y="3654"/>
                  </a:lnTo>
                  <a:lnTo>
                    <a:pt x="10253" y="3751"/>
                  </a:lnTo>
                  <a:lnTo>
                    <a:pt x="10327" y="3873"/>
                  </a:lnTo>
                  <a:lnTo>
                    <a:pt x="10351" y="3946"/>
                  </a:lnTo>
                  <a:lnTo>
                    <a:pt x="10375" y="4019"/>
                  </a:lnTo>
                  <a:lnTo>
                    <a:pt x="10375" y="4019"/>
                  </a:lnTo>
                  <a:lnTo>
                    <a:pt x="10351" y="4092"/>
                  </a:lnTo>
                  <a:lnTo>
                    <a:pt x="10327" y="4165"/>
                  </a:lnTo>
                  <a:lnTo>
                    <a:pt x="10253" y="4287"/>
                  </a:lnTo>
                  <a:lnTo>
                    <a:pt x="10132" y="4384"/>
                  </a:lnTo>
                  <a:lnTo>
                    <a:pt x="10059" y="4409"/>
                  </a:lnTo>
                  <a:lnTo>
                    <a:pt x="9986" y="4409"/>
                  </a:lnTo>
                  <a:lnTo>
                    <a:pt x="9986" y="4409"/>
                  </a:lnTo>
                  <a:close/>
                  <a:moveTo>
                    <a:pt x="13200" y="4165"/>
                  </a:moveTo>
                  <a:lnTo>
                    <a:pt x="13200" y="4165"/>
                  </a:lnTo>
                  <a:lnTo>
                    <a:pt x="12957" y="3897"/>
                  </a:lnTo>
                  <a:lnTo>
                    <a:pt x="12713" y="3605"/>
                  </a:lnTo>
                  <a:lnTo>
                    <a:pt x="12713" y="3605"/>
                  </a:lnTo>
                  <a:lnTo>
                    <a:pt x="12372" y="3288"/>
                  </a:lnTo>
                  <a:lnTo>
                    <a:pt x="12007" y="3020"/>
                  </a:lnTo>
                  <a:lnTo>
                    <a:pt x="11642" y="2752"/>
                  </a:lnTo>
                  <a:lnTo>
                    <a:pt x="11276" y="2533"/>
                  </a:lnTo>
                  <a:lnTo>
                    <a:pt x="11276" y="2533"/>
                  </a:lnTo>
                  <a:lnTo>
                    <a:pt x="11715" y="2265"/>
                  </a:lnTo>
                  <a:lnTo>
                    <a:pt x="12153" y="2046"/>
                  </a:lnTo>
                  <a:lnTo>
                    <a:pt x="12518" y="1876"/>
                  </a:lnTo>
                  <a:lnTo>
                    <a:pt x="12884" y="1754"/>
                  </a:lnTo>
                  <a:lnTo>
                    <a:pt x="13176" y="1681"/>
                  </a:lnTo>
                  <a:lnTo>
                    <a:pt x="13444" y="1681"/>
                  </a:lnTo>
                  <a:lnTo>
                    <a:pt x="13541" y="1681"/>
                  </a:lnTo>
                  <a:lnTo>
                    <a:pt x="13639" y="1730"/>
                  </a:lnTo>
                  <a:lnTo>
                    <a:pt x="13736" y="1754"/>
                  </a:lnTo>
                  <a:lnTo>
                    <a:pt x="13809" y="1827"/>
                  </a:lnTo>
                  <a:lnTo>
                    <a:pt x="13809" y="1827"/>
                  </a:lnTo>
                  <a:lnTo>
                    <a:pt x="13858" y="1900"/>
                  </a:lnTo>
                  <a:lnTo>
                    <a:pt x="13907" y="1973"/>
                  </a:lnTo>
                  <a:lnTo>
                    <a:pt x="13931" y="2070"/>
                  </a:lnTo>
                  <a:lnTo>
                    <a:pt x="13955" y="2168"/>
                  </a:lnTo>
                  <a:lnTo>
                    <a:pt x="13955" y="2411"/>
                  </a:lnTo>
                  <a:lnTo>
                    <a:pt x="13882" y="2679"/>
                  </a:lnTo>
                  <a:lnTo>
                    <a:pt x="13785" y="3020"/>
                  </a:lnTo>
                  <a:lnTo>
                    <a:pt x="13639" y="3361"/>
                  </a:lnTo>
                  <a:lnTo>
                    <a:pt x="13444" y="3751"/>
                  </a:lnTo>
                  <a:lnTo>
                    <a:pt x="13200" y="4165"/>
                  </a:lnTo>
                  <a:lnTo>
                    <a:pt x="13200" y="4165"/>
                  </a:lnTo>
                  <a:close/>
                </a:path>
              </a:pathLst>
            </a:custGeom>
            <a:noFill/>
            <a:ln w="1217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76" name="Shape 76"/>
          <p:cNvGrpSpPr/>
          <p:nvPr/>
        </p:nvGrpSpPr>
        <p:grpSpPr>
          <a:xfrm rot="-587406">
            <a:off x="4123593" y="2025001"/>
            <a:ext cx="425594" cy="425570"/>
            <a:chOff x="576250" y="4319400"/>
            <a:chExt cx="442075" cy="442050"/>
          </a:xfrm>
        </p:grpSpPr>
        <p:sp>
          <p:nvSpPr>
            <p:cNvPr id="77" name="Shape 77"/>
            <p:cNvSpPr/>
            <p:nvPr/>
          </p:nvSpPr>
          <p:spPr>
            <a:xfrm>
              <a:off x="576250" y="4319400"/>
              <a:ext cx="442075" cy="442050"/>
            </a:xfrm>
            <a:custGeom>
              <a:avLst/>
              <a:gdLst/>
              <a:ahLst/>
              <a:cxnLst/>
              <a:rect l="0" t="0" r="0" b="0"/>
              <a:pathLst>
                <a:path w="17683" h="17682" fill="none" extrusionOk="0">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noFill/>
            <a:ln w="1217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8" name="Shape 78"/>
            <p:cNvSpPr/>
            <p:nvPr/>
          </p:nvSpPr>
          <p:spPr>
            <a:xfrm>
              <a:off x="595725" y="4668875"/>
              <a:ext cx="73100" cy="73100"/>
            </a:xfrm>
            <a:custGeom>
              <a:avLst/>
              <a:gdLst/>
              <a:ahLst/>
              <a:cxnLst/>
              <a:rect l="0" t="0" r="0" b="0"/>
              <a:pathLst>
                <a:path w="2924" h="2924" fill="none" extrusionOk="0">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noFill/>
            <a:ln w="1217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9" name="Shape 79"/>
            <p:cNvSpPr/>
            <p:nvPr/>
          </p:nvSpPr>
          <p:spPr>
            <a:xfrm>
              <a:off x="652350" y="4711500"/>
              <a:ext cx="46925" cy="46925"/>
            </a:xfrm>
            <a:custGeom>
              <a:avLst/>
              <a:gdLst/>
              <a:ahLst/>
              <a:cxnLst/>
              <a:rect l="0" t="0" r="0" b="0"/>
              <a:pathLst>
                <a:path w="1877" h="1877" fill="none" extrusionOk="0">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noFill/>
            <a:ln w="1217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0" name="Shape 80"/>
            <p:cNvSpPr/>
            <p:nvPr/>
          </p:nvSpPr>
          <p:spPr>
            <a:xfrm>
              <a:off x="579300" y="4638450"/>
              <a:ext cx="46900" cy="46900"/>
            </a:xfrm>
            <a:custGeom>
              <a:avLst/>
              <a:gdLst/>
              <a:ahLst/>
              <a:cxnLst/>
              <a:rect l="0" t="0" r="0" b="0"/>
              <a:pathLst>
                <a:path w="1876" h="1876" fill="none" extrusionOk="0">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noFill/>
            <a:ln w="1217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81" name="Shape 81"/>
          <p:cNvSpPr/>
          <p:nvPr/>
        </p:nvSpPr>
        <p:spPr>
          <a:xfrm>
            <a:off x="3936800" y="1094079"/>
            <a:ext cx="161807" cy="154500"/>
          </a:xfrm>
          <a:custGeom>
            <a:avLst/>
            <a:gdLst/>
            <a:ahLst/>
            <a:cxnLst/>
            <a:rect l="0" t="0" r="0" b="0"/>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217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2" name="Shape 82"/>
          <p:cNvSpPr/>
          <p:nvPr/>
        </p:nvSpPr>
        <p:spPr>
          <a:xfrm rot="2697385">
            <a:off x="5003062" y="1885038"/>
            <a:ext cx="245621" cy="234528"/>
          </a:xfrm>
          <a:custGeom>
            <a:avLst/>
            <a:gdLst/>
            <a:ahLst/>
            <a:cxnLst/>
            <a:rect l="0" t="0" r="0" b="0"/>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217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3" name="Shape 83"/>
          <p:cNvSpPr/>
          <p:nvPr/>
        </p:nvSpPr>
        <p:spPr>
          <a:xfrm>
            <a:off x="5197375" y="1751151"/>
            <a:ext cx="98383" cy="93976"/>
          </a:xfrm>
          <a:custGeom>
            <a:avLst/>
            <a:gdLst/>
            <a:ahLst/>
            <a:cxnLst/>
            <a:rect l="0" t="0" r="0" b="0"/>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217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4" name="Shape 84"/>
          <p:cNvSpPr/>
          <p:nvPr/>
        </p:nvSpPr>
        <p:spPr>
          <a:xfrm rot="1280154">
            <a:off x="3824697" y="1560092"/>
            <a:ext cx="98367" cy="93971"/>
          </a:xfrm>
          <a:custGeom>
            <a:avLst/>
            <a:gdLst/>
            <a:ahLst/>
            <a:cxnLst/>
            <a:rect l="0" t="0" r="0" b="0"/>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217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5" name="Shape 8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1</a:t>
            </a:fld>
            <a:endParaRPr/>
          </a:p>
        </p:txBody>
      </p:sp>
      <p:sp>
        <p:nvSpPr>
          <p:cNvPr id="86" name="Shape 86"/>
          <p:cNvSpPr txBox="1">
            <a:spLocks noGrp="1"/>
          </p:cNvSpPr>
          <p:nvPr>
            <p:ph type="ctrTitle" idx="4294967295"/>
          </p:nvPr>
        </p:nvSpPr>
        <p:spPr>
          <a:xfrm>
            <a:off x="1535625" y="2903100"/>
            <a:ext cx="6194700" cy="2012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000"/>
              <a:t>Cambridge Compact </a:t>
            </a:r>
            <a:endParaRPr sz="3000"/>
          </a:p>
          <a:p>
            <a:pPr marL="0" lvl="0" indent="0" algn="ctr" rtl="0">
              <a:spcBef>
                <a:spcPts val="0"/>
              </a:spcBef>
              <a:spcAft>
                <a:spcPts val="0"/>
              </a:spcAft>
              <a:buNone/>
            </a:pPr>
            <a:r>
              <a:rPr lang="en" sz="3000">
                <a:highlight>
                  <a:srgbClr val="FFCD00"/>
                </a:highlight>
              </a:rPr>
              <a:t>Energy Storage</a:t>
            </a:r>
            <a:r>
              <a:rPr lang="en" sz="3000"/>
              <a:t> Opportunities</a:t>
            </a:r>
            <a:endParaRPr sz="3000"/>
          </a:p>
          <a:p>
            <a:pPr marL="0" lvl="0" indent="0" algn="ctr" rtl="0">
              <a:spcBef>
                <a:spcPts val="0"/>
              </a:spcBef>
              <a:spcAft>
                <a:spcPts val="0"/>
              </a:spcAft>
              <a:buNone/>
            </a:pPr>
            <a:r>
              <a:rPr lang="en" sz="2400"/>
              <a:t>January 2018</a:t>
            </a:r>
            <a:endParaRPr sz="2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ctrTitle" idx="4294967295"/>
          </p:nvPr>
        </p:nvSpPr>
        <p:spPr>
          <a:xfrm>
            <a:off x="685800" y="164450"/>
            <a:ext cx="7772400" cy="894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800"/>
              <a:t>$106,000,000,000 Billion</a:t>
            </a:r>
            <a:endParaRPr sz="4800"/>
          </a:p>
        </p:txBody>
      </p:sp>
      <p:sp>
        <p:nvSpPr>
          <p:cNvPr id="92" name="Shape 92"/>
          <p:cNvSpPr txBox="1">
            <a:spLocks noGrp="1"/>
          </p:cNvSpPr>
          <p:nvPr>
            <p:ph type="subTitle" idx="4294967295"/>
          </p:nvPr>
        </p:nvSpPr>
        <p:spPr>
          <a:xfrm>
            <a:off x="685800" y="729219"/>
            <a:ext cx="7772400" cy="7932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sz="1800"/>
              <a:t>will be invest in energy storage between </a:t>
            </a:r>
            <a:endParaRPr sz="1800"/>
          </a:p>
          <a:p>
            <a:pPr marL="0" lvl="0" indent="0" algn="ctr" rtl="0">
              <a:spcBef>
                <a:spcPts val="600"/>
              </a:spcBef>
              <a:spcAft>
                <a:spcPts val="0"/>
              </a:spcAft>
              <a:buNone/>
            </a:pPr>
            <a:r>
              <a:rPr lang="en" sz="1800"/>
              <a:t>2016 and 2030 globally</a:t>
            </a:r>
            <a:endParaRPr sz="1800"/>
          </a:p>
        </p:txBody>
      </p:sp>
      <p:sp>
        <p:nvSpPr>
          <p:cNvPr id="93" name="Shape 93"/>
          <p:cNvSpPr txBox="1">
            <a:spLocks noGrp="1"/>
          </p:cNvSpPr>
          <p:nvPr>
            <p:ph type="ctrTitle" idx="4294967295"/>
          </p:nvPr>
        </p:nvSpPr>
        <p:spPr>
          <a:xfrm>
            <a:off x="685800" y="2972100"/>
            <a:ext cx="7772400" cy="894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800">
                <a:highlight>
                  <a:srgbClr val="FFCD00"/>
                </a:highlight>
              </a:rPr>
              <a:t>1,064</a:t>
            </a:r>
            <a:endParaRPr sz="4800">
              <a:highlight>
                <a:srgbClr val="FFCD00"/>
              </a:highlight>
            </a:endParaRPr>
          </a:p>
        </p:txBody>
      </p:sp>
      <p:sp>
        <p:nvSpPr>
          <p:cNvPr id="94" name="Shape 94"/>
          <p:cNvSpPr txBox="1">
            <a:spLocks noGrp="1"/>
          </p:cNvSpPr>
          <p:nvPr>
            <p:ph type="subTitle" idx="4294967295"/>
          </p:nvPr>
        </p:nvSpPr>
        <p:spPr>
          <a:xfrm>
            <a:off x="685800" y="3583009"/>
            <a:ext cx="7772400" cy="4632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sz="1800"/>
              <a:t>GW Generation USA</a:t>
            </a:r>
            <a:endParaRPr sz="1800"/>
          </a:p>
        </p:txBody>
      </p:sp>
      <p:sp>
        <p:nvSpPr>
          <p:cNvPr id="95" name="Shape 95"/>
          <p:cNvSpPr txBox="1">
            <a:spLocks noGrp="1"/>
          </p:cNvSpPr>
          <p:nvPr>
            <p:ph type="ctrTitle" idx="4294967295"/>
          </p:nvPr>
        </p:nvSpPr>
        <p:spPr>
          <a:xfrm>
            <a:off x="685800" y="1657650"/>
            <a:ext cx="7772400" cy="894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800"/>
              <a:t>305 gigawatt-hours</a:t>
            </a:r>
            <a:endParaRPr sz="4800"/>
          </a:p>
        </p:txBody>
      </p:sp>
      <p:sp>
        <p:nvSpPr>
          <p:cNvPr id="96" name="Shape 96"/>
          <p:cNvSpPr txBox="1">
            <a:spLocks noGrp="1"/>
          </p:cNvSpPr>
          <p:nvPr>
            <p:ph type="subTitle" idx="4294967295"/>
          </p:nvPr>
        </p:nvSpPr>
        <p:spPr>
          <a:xfrm>
            <a:off x="685800" y="2268559"/>
            <a:ext cx="7772400" cy="4632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sz="1800"/>
              <a:t>Of energy storage will be installed globally by 2030</a:t>
            </a:r>
            <a:endParaRPr sz="1800"/>
          </a:p>
        </p:txBody>
      </p:sp>
      <p:sp>
        <p:nvSpPr>
          <p:cNvPr id="97" name="Shape 9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fld id="{00000000-1234-1234-1234-123412341234}" type="slidenum">
              <a:rPr lang="en"/>
              <a:t>2</a:t>
            </a:fld>
            <a:endParaRPr/>
          </a:p>
        </p:txBody>
      </p:sp>
      <p:sp>
        <p:nvSpPr>
          <p:cNvPr id="98" name="Shape 98"/>
          <p:cNvSpPr txBox="1"/>
          <p:nvPr/>
        </p:nvSpPr>
        <p:spPr>
          <a:xfrm>
            <a:off x="28825" y="4897450"/>
            <a:ext cx="1418400" cy="2016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sz="1000"/>
              <a:t>Source: BNEF. DOE.</a:t>
            </a:r>
            <a:endParaRPr sz="1000"/>
          </a:p>
        </p:txBody>
      </p:sp>
      <p:grpSp>
        <p:nvGrpSpPr>
          <p:cNvPr id="99" name="Shape 99"/>
          <p:cNvGrpSpPr/>
          <p:nvPr/>
        </p:nvGrpSpPr>
        <p:grpSpPr>
          <a:xfrm>
            <a:off x="839142" y="1871460"/>
            <a:ext cx="741296" cy="467285"/>
            <a:chOff x="4604550" y="3714775"/>
            <a:chExt cx="439625" cy="319075"/>
          </a:xfrm>
        </p:grpSpPr>
        <p:sp>
          <p:nvSpPr>
            <p:cNvPr id="100" name="Shape 100"/>
            <p:cNvSpPr/>
            <p:nvPr/>
          </p:nvSpPr>
          <p:spPr>
            <a:xfrm>
              <a:off x="4604550" y="3714775"/>
              <a:ext cx="439625" cy="319075"/>
            </a:xfrm>
            <a:custGeom>
              <a:avLst/>
              <a:gdLst/>
              <a:ahLst/>
              <a:cxnLst/>
              <a:rect l="0" t="0" r="0" b="0"/>
              <a:pathLst>
                <a:path w="17585" h="12763" fill="none" extrusionOk="0">
                  <a:moveTo>
                    <a:pt x="1" y="1"/>
                  </a:moveTo>
                  <a:lnTo>
                    <a:pt x="1" y="12276"/>
                  </a:lnTo>
                  <a:lnTo>
                    <a:pt x="1" y="12276"/>
                  </a:lnTo>
                  <a:lnTo>
                    <a:pt x="1" y="12373"/>
                  </a:lnTo>
                  <a:lnTo>
                    <a:pt x="25" y="12471"/>
                  </a:lnTo>
                  <a:lnTo>
                    <a:pt x="74" y="12544"/>
                  </a:lnTo>
                  <a:lnTo>
                    <a:pt x="122" y="12617"/>
                  </a:lnTo>
                  <a:lnTo>
                    <a:pt x="196" y="12690"/>
                  </a:lnTo>
                  <a:lnTo>
                    <a:pt x="293" y="12714"/>
                  </a:lnTo>
                  <a:lnTo>
                    <a:pt x="366" y="12763"/>
                  </a:lnTo>
                  <a:lnTo>
                    <a:pt x="488" y="12763"/>
                  </a:lnTo>
                  <a:lnTo>
                    <a:pt x="17585" y="12763"/>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1" name="Shape 101"/>
            <p:cNvSpPr/>
            <p:nvPr/>
          </p:nvSpPr>
          <p:spPr>
            <a:xfrm>
              <a:off x="4647175" y="3761675"/>
              <a:ext cx="354400" cy="213725"/>
            </a:xfrm>
            <a:custGeom>
              <a:avLst/>
              <a:gdLst/>
              <a:ahLst/>
              <a:cxnLst/>
              <a:rect l="0" t="0" r="0" b="0"/>
              <a:pathLst>
                <a:path w="14176" h="8549" fill="none" extrusionOk="0">
                  <a:moveTo>
                    <a:pt x="1" y="8549"/>
                  </a:moveTo>
                  <a:lnTo>
                    <a:pt x="3654" y="4408"/>
                  </a:lnTo>
                  <a:lnTo>
                    <a:pt x="5821" y="5699"/>
                  </a:lnTo>
                  <a:lnTo>
                    <a:pt x="9085" y="1924"/>
                  </a:lnTo>
                  <a:lnTo>
                    <a:pt x="9085" y="1924"/>
                  </a:lnTo>
                  <a:lnTo>
                    <a:pt x="9085" y="1924"/>
                  </a:lnTo>
                  <a:lnTo>
                    <a:pt x="9085" y="1924"/>
                  </a:lnTo>
                  <a:lnTo>
                    <a:pt x="9061" y="1924"/>
                  </a:lnTo>
                  <a:lnTo>
                    <a:pt x="9085" y="1924"/>
                  </a:lnTo>
                  <a:lnTo>
                    <a:pt x="9085" y="1924"/>
                  </a:lnTo>
                  <a:lnTo>
                    <a:pt x="9085" y="1924"/>
                  </a:lnTo>
                  <a:lnTo>
                    <a:pt x="9085" y="1924"/>
                  </a:lnTo>
                  <a:lnTo>
                    <a:pt x="9061" y="1924"/>
                  </a:lnTo>
                  <a:lnTo>
                    <a:pt x="9085" y="1924"/>
                  </a:lnTo>
                  <a:lnTo>
                    <a:pt x="10571" y="3337"/>
                  </a:lnTo>
                  <a:lnTo>
                    <a:pt x="14175" y="0"/>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02" name="Shape 102"/>
          <p:cNvGrpSpPr/>
          <p:nvPr/>
        </p:nvGrpSpPr>
        <p:grpSpPr>
          <a:xfrm>
            <a:off x="4395426" y="4360156"/>
            <a:ext cx="353136" cy="313738"/>
            <a:chOff x="5292575" y="3681900"/>
            <a:chExt cx="420150" cy="373275"/>
          </a:xfrm>
        </p:grpSpPr>
        <p:sp>
          <p:nvSpPr>
            <p:cNvPr id="103" name="Shape 103"/>
            <p:cNvSpPr/>
            <p:nvPr/>
          </p:nvSpPr>
          <p:spPr>
            <a:xfrm>
              <a:off x="5292575" y="3706875"/>
              <a:ext cx="420150" cy="266700"/>
            </a:xfrm>
            <a:custGeom>
              <a:avLst/>
              <a:gdLst/>
              <a:ahLst/>
              <a:cxnLst/>
              <a:rect l="0" t="0" r="0" b="0"/>
              <a:pathLst>
                <a:path w="16806" h="10668" fill="none" extrusionOk="0">
                  <a:moveTo>
                    <a:pt x="16319" y="0"/>
                  </a:moveTo>
                  <a:lnTo>
                    <a:pt x="488" y="0"/>
                  </a:lnTo>
                  <a:lnTo>
                    <a:pt x="488" y="0"/>
                  </a:lnTo>
                  <a:lnTo>
                    <a:pt x="390" y="0"/>
                  </a:lnTo>
                  <a:lnTo>
                    <a:pt x="293" y="25"/>
                  </a:lnTo>
                  <a:lnTo>
                    <a:pt x="196" y="73"/>
                  </a:lnTo>
                  <a:lnTo>
                    <a:pt x="123" y="146"/>
                  </a:lnTo>
                  <a:lnTo>
                    <a:pt x="74" y="219"/>
                  </a:lnTo>
                  <a:lnTo>
                    <a:pt x="25" y="292"/>
                  </a:lnTo>
                  <a:lnTo>
                    <a:pt x="1" y="390"/>
                  </a:lnTo>
                  <a:lnTo>
                    <a:pt x="1" y="487"/>
                  </a:lnTo>
                  <a:lnTo>
                    <a:pt x="1" y="10181"/>
                  </a:lnTo>
                  <a:lnTo>
                    <a:pt x="1" y="10181"/>
                  </a:lnTo>
                  <a:lnTo>
                    <a:pt x="1" y="10278"/>
                  </a:lnTo>
                  <a:lnTo>
                    <a:pt x="25" y="10375"/>
                  </a:lnTo>
                  <a:lnTo>
                    <a:pt x="74" y="10448"/>
                  </a:lnTo>
                  <a:lnTo>
                    <a:pt x="123" y="10522"/>
                  </a:lnTo>
                  <a:lnTo>
                    <a:pt x="196" y="10570"/>
                  </a:lnTo>
                  <a:lnTo>
                    <a:pt x="293" y="10619"/>
                  </a:lnTo>
                  <a:lnTo>
                    <a:pt x="390" y="10643"/>
                  </a:lnTo>
                  <a:lnTo>
                    <a:pt x="488" y="10668"/>
                  </a:lnTo>
                  <a:lnTo>
                    <a:pt x="16319" y="10668"/>
                  </a:lnTo>
                  <a:lnTo>
                    <a:pt x="16319" y="10668"/>
                  </a:lnTo>
                  <a:lnTo>
                    <a:pt x="16416" y="10643"/>
                  </a:lnTo>
                  <a:lnTo>
                    <a:pt x="16513" y="10619"/>
                  </a:lnTo>
                  <a:lnTo>
                    <a:pt x="16611" y="10570"/>
                  </a:lnTo>
                  <a:lnTo>
                    <a:pt x="16684" y="10522"/>
                  </a:lnTo>
                  <a:lnTo>
                    <a:pt x="16733" y="10448"/>
                  </a:lnTo>
                  <a:lnTo>
                    <a:pt x="16781" y="10375"/>
                  </a:lnTo>
                  <a:lnTo>
                    <a:pt x="16806" y="10278"/>
                  </a:lnTo>
                  <a:lnTo>
                    <a:pt x="16806" y="10181"/>
                  </a:lnTo>
                  <a:lnTo>
                    <a:pt x="16806" y="487"/>
                  </a:lnTo>
                  <a:lnTo>
                    <a:pt x="16806" y="487"/>
                  </a:lnTo>
                  <a:lnTo>
                    <a:pt x="16806" y="390"/>
                  </a:lnTo>
                  <a:lnTo>
                    <a:pt x="16781" y="292"/>
                  </a:lnTo>
                  <a:lnTo>
                    <a:pt x="16733" y="219"/>
                  </a:lnTo>
                  <a:lnTo>
                    <a:pt x="16684" y="146"/>
                  </a:lnTo>
                  <a:lnTo>
                    <a:pt x="16611" y="73"/>
                  </a:lnTo>
                  <a:lnTo>
                    <a:pt x="16513" y="25"/>
                  </a:lnTo>
                  <a:lnTo>
                    <a:pt x="16416" y="0"/>
                  </a:lnTo>
                  <a:lnTo>
                    <a:pt x="16319" y="0"/>
                  </a:lnTo>
                  <a:lnTo>
                    <a:pt x="16319" y="0"/>
                  </a:lnTo>
                  <a:close/>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4" name="Shape 104"/>
            <p:cNvSpPr/>
            <p:nvPr/>
          </p:nvSpPr>
          <p:spPr>
            <a:xfrm>
              <a:off x="5490475" y="3681900"/>
              <a:ext cx="24375" cy="25000"/>
            </a:xfrm>
            <a:custGeom>
              <a:avLst/>
              <a:gdLst/>
              <a:ahLst/>
              <a:cxnLst/>
              <a:rect l="0" t="0" r="0" b="0"/>
              <a:pathLst>
                <a:path w="975" h="1000" fill="none" extrusionOk="0">
                  <a:moveTo>
                    <a:pt x="974" y="999"/>
                  </a:moveTo>
                  <a:lnTo>
                    <a:pt x="974" y="488"/>
                  </a:lnTo>
                  <a:lnTo>
                    <a:pt x="974" y="488"/>
                  </a:lnTo>
                  <a:lnTo>
                    <a:pt x="974" y="390"/>
                  </a:lnTo>
                  <a:lnTo>
                    <a:pt x="926" y="293"/>
                  </a:lnTo>
                  <a:lnTo>
                    <a:pt x="901" y="220"/>
                  </a:lnTo>
                  <a:lnTo>
                    <a:pt x="828" y="147"/>
                  </a:lnTo>
                  <a:lnTo>
                    <a:pt x="755" y="74"/>
                  </a:lnTo>
                  <a:lnTo>
                    <a:pt x="682" y="49"/>
                  </a:lnTo>
                  <a:lnTo>
                    <a:pt x="585" y="1"/>
                  </a:lnTo>
                  <a:lnTo>
                    <a:pt x="487" y="1"/>
                  </a:lnTo>
                  <a:lnTo>
                    <a:pt x="487" y="1"/>
                  </a:lnTo>
                  <a:lnTo>
                    <a:pt x="390" y="1"/>
                  </a:lnTo>
                  <a:lnTo>
                    <a:pt x="292" y="49"/>
                  </a:lnTo>
                  <a:lnTo>
                    <a:pt x="219" y="74"/>
                  </a:lnTo>
                  <a:lnTo>
                    <a:pt x="146" y="147"/>
                  </a:lnTo>
                  <a:lnTo>
                    <a:pt x="73" y="220"/>
                  </a:lnTo>
                  <a:lnTo>
                    <a:pt x="49" y="293"/>
                  </a:lnTo>
                  <a:lnTo>
                    <a:pt x="0" y="390"/>
                  </a:lnTo>
                  <a:lnTo>
                    <a:pt x="0" y="488"/>
                  </a:lnTo>
                  <a:lnTo>
                    <a:pt x="0" y="999"/>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5" name="Shape 105"/>
            <p:cNvSpPr/>
            <p:nvPr/>
          </p:nvSpPr>
          <p:spPr>
            <a:xfrm>
              <a:off x="5358350" y="3973550"/>
              <a:ext cx="60900" cy="81625"/>
            </a:xfrm>
            <a:custGeom>
              <a:avLst/>
              <a:gdLst/>
              <a:ahLst/>
              <a:cxnLst/>
              <a:rect l="0" t="0" r="0" b="0"/>
              <a:pathLst>
                <a:path w="2436" h="3265" fill="none" extrusionOk="0">
                  <a:moveTo>
                    <a:pt x="1340" y="1"/>
                  </a:moveTo>
                  <a:lnTo>
                    <a:pt x="49" y="2558"/>
                  </a:lnTo>
                  <a:lnTo>
                    <a:pt x="49" y="2558"/>
                  </a:lnTo>
                  <a:lnTo>
                    <a:pt x="24" y="2631"/>
                  </a:lnTo>
                  <a:lnTo>
                    <a:pt x="0" y="2728"/>
                  </a:lnTo>
                  <a:lnTo>
                    <a:pt x="0" y="2826"/>
                  </a:lnTo>
                  <a:lnTo>
                    <a:pt x="24" y="2923"/>
                  </a:lnTo>
                  <a:lnTo>
                    <a:pt x="73" y="2996"/>
                  </a:lnTo>
                  <a:lnTo>
                    <a:pt x="122" y="3094"/>
                  </a:lnTo>
                  <a:lnTo>
                    <a:pt x="195" y="3142"/>
                  </a:lnTo>
                  <a:lnTo>
                    <a:pt x="268" y="3215"/>
                  </a:lnTo>
                  <a:lnTo>
                    <a:pt x="268" y="3215"/>
                  </a:lnTo>
                  <a:lnTo>
                    <a:pt x="390" y="3240"/>
                  </a:lnTo>
                  <a:lnTo>
                    <a:pt x="487" y="3264"/>
                  </a:lnTo>
                  <a:lnTo>
                    <a:pt x="487" y="3264"/>
                  </a:lnTo>
                  <a:lnTo>
                    <a:pt x="633" y="3240"/>
                  </a:lnTo>
                  <a:lnTo>
                    <a:pt x="755" y="3191"/>
                  </a:lnTo>
                  <a:lnTo>
                    <a:pt x="853" y="3094"/>
                  </a:lnTo>
                  <a:lnTo>
                    <a:pt x="926" y="2996"/>
                  </a:lnTo>
                  <a:lnTo>
                    <a:pt x="2436" y="1"/>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6" name="Shape 106"/>
            <p:cNvSpPr/>
            <p:nvPr/>
          </p:nvSpPr>
          <p:spPr>
            <a:xfrm>
              <a:off x="5586050" y="3973550"/>
              <a:ext cx="60925" cy="81625"/>
            </a:xfrm>
            <a:custGeom>
              <a:avLst/>
              <a:gdLst/>
              <a:ahLst/>
              <a:cxnLst/>
              <a:rect l="0" t="0" r="0" b="0"/>
              <a:pathLst>
                <a:path w="2437" h="3265" fill="none" extrusionOk="0">
                  <a:moveTo>
                    <a:pt x="1" y="1"/>
                  </a:moveTo>
                  <a:lnTo>
                    <a:pt x="1511" y="2996"/>
                  </a:lnTo>
                  <a:lnTo>
                    <a:pt x="1511" y="2996"/>
                  </a:lnTo>
                  <a:lnTo>
                    <a:pt x="1584" y="3094"/>
                  </a:lnTo>
                  <a:lnTo>
                    <a:pt x="1681" y="3191"/>
                  </a:lnTo>
                  <a:lnTo>
                    <a:pt x="1803" y="3240"/>
                  </a:lnTo>
                  <a:lnTo>
                    <a:pt x="1949" y="3264"/>
                  </a:lnTo>
                  <a:lnTo>
                    <a:pt x="1949" y="3264"/>
                  </a:lnTo>
                  <a:lnTo>
                    <a:pt x="2047" y="3240"/>
                  </a:lnTo>
                  <a:lnTo>
                    <a:pt x="2168" y="3215"/>
                  </a:lnTo>
                  <a:lnTo>
                    <a:pt x="2168" y="3215"/>
                  </a:lnTo>
                  <a:lnTo>
                    <a:pt x="2241" y="3142"/>
                  </a:lnTo>
                  <a:lnTo>
                    <a:pt x="2315" y="3094"/>
                  </a:lnTo>
                  <a:lnTo>
                    <a:pt x="2363" y="2996"/>
                  </a:lnTo>
                  <a:lnTo>
                    <a:pt x="2412" y="2923"/>
                  </a:lnTo>
                  <a:lnTo>
                    <a:pt x="2436" y="2826"/>
                  </a:lnTo>
                  <a:lnTo>
                    <a:pt x="2436" y="2728"/>
                  </a:lnTo>
                  <a:lnTo>
                    <a:pt x="2412" y="2631"/>
                  </a:lnTo>
                  <a:lnTo>
                    <a:pt x="2388" y="2558"/>
                  </a:lnTo>
                  <a:lnTo>
                    <a:pt x="1097" y="1"/>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7" name="Shape 107"/>
            <p:cNvSpPr/>
            <p:nvPr/>
          </p:nvSpPr>
          <p:spPr>
            <a:xfrm>
              <a:off x="5316925" y="3731225"/>
              <a:ext cx="371450" cy="218000"/>
            </a:xfrm>
            <a:custGeom>
              <a:avLst/>
              <a:gdLst/>
              <a:ahLst/>
              <a:cxnLst/>
              <a:rect l="0" t="0" r="0" b="0"/>
              <a:pathLst>
                <a:path w="14858" h="8720" fill="none" extrusionOk="0">
                  <a:moveTo>
                    <a:pt x="1" y="0"/>
                  </a:moveTo>
                  <a:lnTo>
                    <a:pt x="1" y="8719"/>
                  </a:lnTo>
                  <a:lnTo>
                    <a:pt x="14857" y="8719"/>
                  </a:lnTo>
                  <a:lnTo>
                    <a:pt x="14857" y="0"/>
                  </a:lnTo>
                  <a:lnTo>
                    <a:pt x="1" y="0"/>
                  </a:lnTo>
                  <a:close/>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8" name="Shape 108"/>
            <p:cNvSpPr/>
            <p:nvPr/>
          </p:nvSpPr>
          <p:spPr>
            <a:xfrm>
              <a:off x="5380250" y="3784800"/>
              <a:ext cx="230200" cy="115725"/>
            </a:xfrm>
            <a:custGeom>
              <a:avLst/>
              <a:gdLst/>
              <a:ahLst/>
              <a:cxnLst/>
              <a:rect l="0" t="0" r="0" b="0"/>
              <a:pathLst>
                <a:path w="9208" h="4629" fill="none" extrusionOk="0">
                  <a:moveTo>
                    <a:pt x="9207" y="1"/>
                  </a:moveTo>
                  <a:lnTo>
                    <a:pt x="5213" y="3995"/>
                  </a:lnTo>
                  <a:lnTo>
                    <a:pt x="5213" y="3995"/>
                  </a:lnTo>
                  <a:lnTo>
                    <a:pt x="5140" y="4044"/>
                  </a:lnTo>
                  <a:lnTo>
                    <a:pt x="5067" y="4092"/>
                  </a:lnTo>
                  <a:lnTo>
                    <a:pt x="4969" y="4117"/>
                  </a:lnTo>
                  <a:lnTo>
                    <a:pt x="4872" y="4141"/>
                  </a:lnTo>
                  <a:lnTo>
                    <a:pt x="4774" y="4117"/>
                  </a:lnTo>
                  <a:lnTo>
                    <a:pt x="4677" y="4092"/>
                  </a:lnTo>
                  <a:lnTo>
                    <a:pt x="4604" y="4044"/>
                  </a:lnTo>
                  <a:lnTo>
                    <a:pt x="4531" y="3995"/>
                  </a:lnTo>
                  <a:lnTo>
                    <a:pt x="2582" y="2046"/>
                  </a:lnTo>
                  <a:lnTo>
                    <a:pt x="1" y="4628"/>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9" name="Shape 109"/>
            <p:cNvSpPr/>
            <p:nvPr/>
          </p:nvSpPr>
          <p:spPr>
            <a:xfrm>
              <a:off x="5547700" y="3779925"/>
              <a:ext cx="68825" cy="68825"/>
            </a:xfrm>
            <a:custGeom>
              <a:avLst/>
              <a:gdLst/>
              <a:ahLst/>
              <a:cxnLst/>
              <a:rect l="0" t="0" r="0" b="0"/>
              <a:pathLst>
                <a:path w="2753" h="2753" fill="none" extrusionOk="0">
                  <a:moveTo>
                    <a:pt x="0" y="1"/>
                  </a:moveTo>
                  <a:lnTo>
                    <a:pt x="2265" y="1"/>
                  </a:lnTo>
                  <a:lnTo>
                    <a:pt x="2265" y="1"/>
                  </a:lnTo>
                  <a:lnTo>
                    <a:pt x="2363" y="1"/>
                  </a:lnTo>
                  <a:lnTo>
                    <a:pt x="2460" y="25"/>
                  </a:lnTo>
                  <a:lnTo>
                    <a:pt x="2533" y="74"/>
                  </a:lnTo>
                  <a:lnTo>
                    <a:pt x="2606" y="147"/>
                  </a:lnTo>
                  <a:lnTo>
                    <a:pt x="2680" y="220"/>
                  </a:lnTo>
                  <a:lnTo>
                    <a:pt x="2728" y="293"/>
                  </a:lnTo>
                  <a:lnTo>
                    <a:pt x="2753" y="390"/>
                  </a:lnTo>
                  <a:lnTo>
                    <a:pt x="2753" y="488"/>
                  </a:lnTo>
                  <a:lnTo>
                    <a:pt x="2753" y="2753"/>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a:spLocks noGrp="1"/>
          </p:cNvSpPr>
          <p:nvPr>
            <p:ph type="body" idx="1"/>
          </p:nvPr>
        </p:nvSpPr>
        <p:spPr>
          <a:xfrm>
            <a:off x="441300" y="1634125"/>
            <a:ext cx="8702700" cy="3160200"/>
          </a:xfrm>
          <a:prstGeom prst="rect">
            <a:avLst/>
          </a:prstGeom>
        </p:spPr>
        <p:txBody>
          <a:bodyPr spcFirstLastPara="1" wrap="square" lIns="91425" tIns="91425" rIns="91425" bIns="91425" anchor="t" anchorCtr="0">
            <a:noAutofit/>
          </a:bodyPr>
          <a:lstStyle/>
          <a:p>
            <a:pPr marL="457200" lvl="0" indent="-317500" rtl="0">
              <a:lnSpc>
                <a:spcPct val="100000"/>
              </a:lnSpc>
              <a:spcBef>
                <a:spcPts val="600"/>
              </a:spcBef>
              <a:spcAft>
                <a:spcPts val="0"/>
              </a:spcAft>
              <a:buSzPts val="1400"/>
              <a:buChar char="◉"/>
            </a:pPr>
            <a:r>
              <a:rPr lang="en" sz="1400" u="sng"/>
              <a:t>EES systems are often expressed by</a:t>
            </a:r>
            <a:r>
              <a:rPr lang="en" sz="1400"/>
              <a:t> rated power in megawatts </a:t>
            </a:r>
            <a:r>
              <a:rPr lang="en" sz="1400" b="1" u="sng">
                <a:highlight>
                  <a:srgbClr val="FFCD00"/>
                </a:highlight>
              </a:rPr>
              <a:t>(MW)</a:t>
            </a:r>
            <a:r>
              <a:rPr lang="en" sz="1400"/>
              <a:t> and energy storage capacity in megawatt-hours </a:t>
            </a:r>
            <a:r>
              <a:rPr lang="en" sz="1400" b="1" u="sng">
                <a:highlight>
                  <a:srgbClr val="FFCD00"/>
                </a:highlight>
              </a:rPr>
              <a:t>(MWh)</a:t>
            </a:r>
            <a:r>
              <a:rPr lang="en" sz="1400"/>
              <a:t>.*</a:t>
            </a:r>
            <a:endParaRPr sz="1400"/>
          </a:p>
          <a:p>
            <a:pPr marL="457200" lvl="0" indent="-317500" rtl="0">
              <a:lnSpc>
                <a:spcPct val="100000"/>
              </a:lnSpc>
              <a:spcBef>
                <a:spcPts val="0"/>
              </a:spcBef>
              <a:spcAft>
                <a:spcPts val="0"/>
              </a:spcAft>
              <a:buClr>
                <a:schemeClr val="lt1"/>
              </a:buClr>
              <a:buSzPts val="1400"/>
              <a:buChar char="◉"/>
            </a:pPr>
            <a:endParaRPr sz="1400"/>
          </a:p>
          <a:p>
            <a:pPr marL="457200" lvl="0" indent="-317500" rtl="0">
              <a:lnSpc>
                <a:spcPct val="200000"/>
              </a:lnSpc>
              <a:spcBef>
                <a:spcPts val="0"/>
              </a:spcBef>
              <a:spcAft>
                <a:spcPts val="0"/>
              </a:spcAft>
              <a:buSzPts val="1400"/>
              <a:buChar char="◉"/>
            </a:pPr>
            <a:r>
              <a:rPr lang="en" sz="1400"/>
              <a:t>As of April 2017, the </a:t>
            </a:r>
            <a:r>
              <a:rPr lang="en" sz="1400" b="1" u="sng">
                <a:highlight>
                  <a:srgbClr val="FFCD00"/>
                </a:highlight>
              </a:rPr>
              <a:t>U.S. had over 24.2 GW</a:t>
            </a:r>
            <a:r>
              <a:rPr lang="en" sz="1400" b="1"/>
              <a:t> </a:t>
            </a:r>
            <a:r>
              <a:rPr lang="en" sz="1400"/>
              <a:t>of rated power in energy storage.</a:t>
            </a:r>
            <a:endParaRPr sz="1400"/>
          </a:p>
          <a:p>
            <a:pPr marL="457200" lvl="0" indent="-317500" rtl="0">
              <a:lnSpc>
                <a:spcPct val="200000"/>
              </a:lnSpc>
              <a:spcBef>
                <a:spcPts val="0"/>
              </a:spcBef>
              <a:spcAft>
                <a:spcPts val="0"/>
              </a:spcAft>
              <a:buSzPts val="1400"/>
              <a:buChar char="◉"/>
            </a:pPr>
            <a:r>
              <a:rPr lang="en" sz="1400" b="1" u="sng">
                <a:highlight>
                  <a:srgbClr val="FFCD00"/>
                </a:highlight>
              </a:rPr>
              <a:t>2.5%</a:t>
            </a:r>
            <a:r>
              <a:rPr lang="en" sz="1400"/>
              <a:t> of delivered electric power in the U.S. is cycled through a storage facility.</a:t>
            </a:r>
            <a:endParaRPr sz="1400"/>
          </a:p>
          <a:p>
            <a:pPr marL="457200" lvl="0" indent="-317500" rtl="0">
              <a:lnSpc>
                <a:spcPct val="200000"/>
              </a:lnSpc>
              <a:spcBef>
                <a:spcPts val="0"/>
              </a:spcBef>
              <a:spcAft>
                <a:spcPts val="0"/>
              </a:spcAft>
              <a:buSzPts val="1400"/>
              <a:buChar char="◉"/>
            </a:pPr>
            <a:r>
              <a:rPr lang="en" sz="1400"/>
              <a:t>U.S. energy storage </a:t>
            </a:r>
            <a:r>
              <a:rPr lang="en" sz="1400" u="sng"/>
              <a:t>increased</a:t>
            </a:r>
            <a:r>
              <a:rPr lang="en" sz="1400"/>
              <a:t> by </a:t>
            </a:r>
            <a:r>
              <a:rPr lang="en" sz="1400" b="1" u="sng">
                <a:highlight>
                  <a:srgbClr val="FFCD00"/>
                </a:highlight>
              </a:rPr>
              <a:t>105%</a:t>
            </a:r>
            <a:r>
              <a:rPr lang="en" sz="1400"/>
              <a:t> from 2013 to 2016.</a:t>
            </a:r>
            <a:endParaRPr sz="1400"/>
          </a:p>
          <a:p>
            <a:pPr marL="457200" lvl="0" indent="-317500" rtl="0">
              <a:lnSpc>
                <a:spcPct val="100000"/>
              </a:lnSpc>
              <a:spcBef>
                <a:spcPts val="0"/>
              </a:spcBef>
              <a:spcAft>
                <a:spcPts val="0"/>
              </a:spcAft>
              <a:buSzPts val="1400"/>
              <a:buChar char="◉"/>
            </a:pPr>
            <a:r>
              <a:rPr lang="en" sz="1400" u="sng">
                <a:solidFill>
                  <a:schemeClr val="dk1"/>
                </a:solidFill>
              </a:rPr>
              <a:t>California leads</a:t>
            </a:r>
            <a:r>
              <a:rPr lang="en" sz="1400">
                <a:solidFill>
                  <a:schemeClr val="dk1"/>
                </a:solidFill>
              </a:rPr>
              <a:t> the U.S. in energy storage with </a:t>
            </a:r>
            <a:r>
              <a:rPr lang="en" sz="1400" b="1" u="sng">
                <a:solidFill>
                  <a:schemeClr val="dk1"/>
                </a:solidFill>
                <a:highlight>
                  <a:srgbClr val="FFCD00"/>
                </a:highlight>
              </a:rPr>
              <a:t>198</a:t>
            </a:r>
            <a:r>
              <a:rPr lang="en" sz="1400">
                <a:solidFill>
                  <a:schemeClr val="dk1"/>
                </a:solidFill>
              </a:rPr>
              <a:t> operational projects (</a:t>
            </a:r>
            <a:r>
              <a:rPr lang="en" sz="1400" u="sng">
                <a:solidFill>
                  <a:schemeClr val="dk1"/>
                </a:solidFill>
                <a:highlight>
                  <a:srgbClr val="FFCD00"/>
                </a:highlight>
              </a:rPr>
              <a:t>4.3 GW</a:t>
            </a:r>
            <a:r>
              <a:rPr lang="en" sz="1400">
                <a:solidFill>
                  <a:schemeClr val="dk1"/>
                </a:solidFill>
              </a:rPr>
              <a:t>), followed by Virginia and Texas.</a:t>
            </a:r>
            <a:endParaRPr sz="1400"/>
          </a:p>
          <a:p>
            <a:pPr marL="0" lvl="0" indent="0">
              <a:spcBef>
                <a:spcPts val="600"/>
              </a:spcBef>
              <a:spcAft>
                <a:spcPts val="0"/>
              </a:spcAft>
              <a:buClr>
                <a:schemeClr val="dk1"/>
              </a:buClr>
              <a:buSzPts val="1100"/>
              <a:buFont typeface="Arial"/>
              <a:buNone/>
            </a:pPr>
            <a:endParaRPr sz="1400"/>
          </a:p>
          <a:p>
            <a:pPr marL="0" lvl="0" indent="0">
              <a:spcBef>
                <a:spcPts val="600"/>
              </a:spcBef>
              <a:spcAft>
                <a:spcPts val="0"/>
              </a:spcAft>
              <a:buNone/>
            </a:pPr>
            <a:endParaRPr sz="1400"/>
          </a:p>
        </p:txBody>
      </p:sp>
      <p:sp>
        <p:nvSpPr>
          <p:cNvPr id="115" name="Shape 11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3</a:t>
            </a:fld>
            <a:endParaRPr/>
          </a:p>
        </p:txBody>
      </p:sp>
      <p:sp>
        <p:nvSpPr>
          <p:cNvPr id="116" name="Shape 116"/>
          <p:cNvSpPr txBox="1">
            <a:spLocks noGrp="1"/>
          </p:cNvSpPr>
          <p:nvPr>
            <p:ph type="title"/>
          </p:nvPr>
        </p:nvSpPr>
        <p:spPr>
          <a:xfrm>
            <a:off x="1381250" y="922668"/>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Energy Storage Systems (EES)</a:t>
            </a:r>
            <a:endParaRPr/>
          </a:p>
          <a:p>
            <a:pPr marL="0" lvl="0" indent="0">
              <a:spcBef>
                <a:spcPts val="0"/>
              </a:spcBef>
              <a:spcAft>
                <a:spcPts val="0"/>
              </a:spcAft>
              <a:buNone/>
            </a:pPr>
            <a:r>
              <a:rPr lang="en"/>
              <a:t>US - Factoids</a:t>
            </a:r>
            <a:endParaRPr/>
          </a:p>
        </p:txBody>
      </p:sp>
      <p:sp>
        <p:nvSpPr>
          <p:cNvPr id="117" name="Shape 117"/>
          <p:cNvSpPr txBox="1"/>
          <p:nvPr/>
        </p:nvSpPr>
        <p:spPr>
          <a:xfrm>
            <a:off x="762425" y="859375"/>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1</a:t>
            </a:r>
            <a:endParaRPr sz="2400">
              <a:latin typeface="Lora"/>
              <a:ea typeface="Lora"/>
              <a:cs typeface="Lora"/>
              <a:sym typeface="Lora"/>
            </a:endParaRPr>
          </a:p>
        </p:txBody>
      </p:sp>
      <p:sp>
        <p:nvSpPr>
          <p:cNvPr id="118" name="Shape 118"/>
          <p:cNvSpPr txBox="1"/>
          <p:nvPr/>
        </p:nvSpPr>
        <p:spPr>
          <a:xfrm>
            <a:off x="28825" y="4897450"/>
            <a:ext cx="1559100" cy="201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000"/>
              <a:t>Source: UMICH. DOE.</a:t>
            </a:r>
            <a:endParaRPr sz="10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Shape 12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4</a:t>
            </a:fld>
            <a:endParaRPr/>
          </a:p>
        </p:txBody>
      </p:sp>
      <p:pic>
        <p:nvPicPr>
          <p:cNvPr id="124" name="Shape 124"/>
          <p:cNvPicPr preferRelativeResize="0"/>
          <p:nvPr/>
        </p:nvPicPr>
        <p:blipFill>
          <a:blip r:embed="rId3">
            <a:alphaModFix/>
          </a:blip>
          <a:stretch>
            <a:fillRect/>
          </a:stretch>
        </p:blipFill>
        <p:spPr>
          <a:xfrm>
            <a:off x="0" y="0"/>
            <a:ext cx="9144001" cy="5143500"/>
          </a:xfrm>
          <a:prstGeom prst="rect">
            <a:avLst/>
          </a:prstGeom>
          <a:noFill/>
          <a:ln>
            <a:noFill/>
          </a:ln>
        </p:spPr>
      </p:pic>
      <p:sp>
        <p:nvSpPr>
          <p:cNvPr id="125" name="Shape 125"/>
          <p:cNvSpPr txBox="1">
            <a:spLocks noGrp="1"/>
          </p:cNvSpPr>
          <p:nvPr>
            <p:ph type="title" idx="4294967295"/>
          </p:nvPr>
        </p:nvSpPr>
        <p:spPr>
          <a:xfrm>
            <a:off x="49975" y="27775"/>
            <a:ext cx="7598400" cy="435600"/>
          </a:xfrm>
          <a:prstGeom prst="rect">
            <a:avLst/>
          </a:prstGeom>
          <a:solidFill>
            <a:schemeClr val="lt1"/>
          </a:solidFill>
        </p:spPr>
        <p:txBody>
          <a:bodyPr spcFirstLastPara="1" wrap="square" lIns="91425" tIns="91425" rIns="91425" bIns="91425" anchor="t" anchorCtr="0">
            <a:noAutofit/>
          </a:bodyPr>
          <a:lstStyle/>
          <a:p>
            <a:pPr marL="0" lvl="0" indent="0" rtl="0">
              <a:spcBef>
                <a:spcPts val="0"/>
              </a:spcBef>
              <a:spcAft>
                <a:spcPts val="0"/>
              </a:spcAft>
              <a:buNone/>
            </a:pPr>
            <a:r>
              <a:rPr lang="en" sz="1800">
                <a:solidFill>
                  <a:srgbClr val="474747"/>
                </a:solidFill>
                <a:highlight>
                  <a:srgbClr val="FFFFFF"/>
                </a:highlight>
                <a:latin typeface="Arial"/>
                <a:ea typeface="Arial"/>
                <a:cs typeface="Arial"/>
                <a:sym typeface="Arial"/>
              </a:rPr>
              <a:t>DOE Global Energy Storage Database</a:t>
            </a:r>
            <a:endParaRPr sz="1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5</a:t>
            </a:fld>
            <a:endParaRPr/>
          </a:p>
        </p:txBody>
      </p:sp>
      <p:pic>
        <p:nvPicPr>
          <p:cNvPr id="131" name="Shape 131"/>
          <p:cNvPicPr preferRelativeResize="0"/>
          <p:nvPr/>
        </p:nvPicPr>
        <p:blipFill>
          <a:blip r:embed="rId3">
            <a:alphaModFix/>
          </a:blip>
          <a:stretch>
            <a:fillRect/>
          </a:stretch>
        </p:blipFill>
        <p:spPr>
          <a:xfrm>
            <a:off x="208775" y="632400"/>
            <a:ext cx="8864624" cy="4181075"/>
          </a:xfrm>
          <a:prstGeom prst="rect">
            <a:avLst/>
          </a:prstGeom>
          <a:noFill/>
          <a:ln>
            <a:noFill/>
          </a:ln>
        </p:spPr>
      </p:pic>
      <p:sp>
        <p:nvSpPr>
          <p:cNvPr id="132" name="Shape 132"/>
          <p:cNvSpPr txBox="1">
            <a:spLocks noGrp="1"/>
          </p:cNvSpPr>
          <p:nvPr>
            <p:ph type="title"/>
          </p:nvPr>
        </p:nvSpPr>
        <p:spPr>
          <a:xfrm>
            <a:off x="171500" y="112825"/>
            <a:ext cx="6125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sz="1800">
                <a:solidFill>
                  <a:srgbClr val="474747"/>
                </a:solidFill>
                <a:highlight>
                  <a:srgbClr val="FFFFFF"/>
                </a:highlight>
                <a:latin typeface="Arial"/>
                <a:ea typeface="Arial"/>
                <a:cs typeface="Arial"/>
                <a:sym typeface="Arial"/>
              </a:rPr>
              <a:t>Global cumulative storage deployments Projections</a:t>
            </a:r>
            <a:endParaRPr sz="1800"/>
          </a:p>
        </p:txBody>
      </p:sp>
      <p:sp>
        <p:nvSpPr>
          <p:cNvPr id="133" name="Shape 133"/>
          <p:cNvSpPr txBox="1"/>
          <p:nvPr/>
        </p:nvSpPr>
        <p:spPr>
          <a:xfrm>
            <a:off x="28825" y="4897450"/>
            <a:ext cx="1418400" cy="201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000"/>
              <a:t>Source: </a:t>
            </a:r>
            <a:r>
              <a:rPr lang="en" sz="1000" u="sng">
                <a:solidFill>
                  <a:schemeClr val="hlink"/>
                </a:solidFill>
                <a:hlinkClick r:id="rId4"/>
              </a:rPr>
              <a:t>BNEF</a:t>
            </a:r>
            <a:r>
              <a:rPr lang="en" sz="1000"/>
              <a:t>.</a:t>
            </a:r>
            <a:endParaRPr sz="1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6</a:t>
            </a:fld>
            <a:endParaRPr/>
          </a:p>
        </p:txBody>
      </p:sp>
      <p:pic>
        <p:nvPicPr>
          <p:cNvPr id="139" name="Shape 139"/>
          <p:cNvPicPr preferRelativeResize="0"/>
          <p:nvPr/>
        </p:nvPicPr>
        <p:blipFill>
          <a:blip r:embed="rId3">
            <a:alphaModFix/>
          </a:blip>
          <a:stretch>
            <a:fillRect/>
          </a:stretch>
        </p:blipFill>
        <p:spPr>
          <a:xfrm>
            <a:off x="0" y="537900"/>
            <a:ext cx="9143999" cy="4211951"/>
          </a:xfrm>
          <a:prstGeom prst="rect">
            <a:avLst/>
          </a:prstGeom>
          <a:noFill/>
          <a:ln>
            <a:noFill/>
          </a:ln>
        </p:spPr>
      </p:pic>
      <p:sp>
        <p:nvSpPr>
          <p:cNvPr id="140" name="Shape 140"/>
          <p:cNvSpPr txBox="1"/>
          <p:nvPr/>
        </p:nvSpPr>
        <p:spPr>
          <a:xfrm>
            <a:off x="28825" y="4897450"/>
            <a:ext cx="1418400" cy="201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000"/>
              <a:t>Source: </a:t>
            </a:r>
            <a:r>
              <a:rPr lang="en" sz="1000" u="sng">
                <a:solidFill>
                  <a:schemeClr val="hlink"/>
                </a:solidFill>
                <a:hlinkClick r:id="rId4"/>
              </a:rPr>
              <a:t>Lazard</a:t>
            </a:r>
            <a:r>
              <a:rPr lang="en" sz="1000"/>
              <a:t>.</a:t>
            </a:r>
            <a:endParaRPr sz="1000"/>
          </a:p>
        </p:txBody>
      </p:sp>
      <p:sp>
        <p:nvSpPr>
          <p:cNvPr id="141" name="Shape 141"/>
          <p:cNvSpPr txBox="1">
            <a:spLocks noGrp="1"/>
          </p:cNvSpPr>
          <p:nvPr>
            <p:ph type="title" idx="4294967295"/>
          </p:nvPr>
        </p:nvSpPr>
        <p:spPr>
          <a:xfrm>
            <a:off x="74600" y="102300"/>
            <a:ext cx="6125400" cy="4356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 sz="1800">
                <a:solidFill>
                  <a:srgbClr val="474747"/>
                </a:solidFill>
                <a:highlight>
                  <a:srgbClr val="FFFFFF"/>
                </a:highlight>
                <a:latin typeface="Arial"/>
                <a:ea typeface="Arial"/>
                <a:cs typeface="Arial"/>
                <a:sym typeface="Arial"/>
              </a:rPr>
              <a:t>Levelized Cost of Storage Analysis</a:t>
            </a:r>
            <a:endParaRPr sz="1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latin typeface="Quattrocento Sans"/>
                <a:ea typeface="Quattrocento Sans"/>
                <a:cs typeface="Quattrocento Sans"/>
                <a:sym typeface="Quattrocento Sans"/>
              </a:rPr>
              <a:t>7</a:t>
            </a:fld>
            <a:endParaRPr>
              <a:latin typeface="Quattrocento Sans"/>
              <a:ea typeface="Quattrocento Sans"/>
              <a:cs typeface="Quattrocento Sans"/>
              <a:sym typeface="Quattrocento Sans"/>
            </a:endParaRPr>
          </a:p>
        </p:txBody>
      </p:sp>
      <p:sp>
        <p:nvSpPr>
          <p:cNvPr id="147" name="Shape 147"/>
          <p:cNvSpPr txBox="1">
            <a:spLocks noGrp="1"/>
          </p:cNvSpPr>
          <p:nvPr>
            <p:ph type="title"/>
          </p:nvPr>
        </p:nvSpPr>
        <p:spPr>
          <a:xfrm>
            <a:off x="1381250" y="922668"/>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Central Takeaways</a:t>
            </a:r>
            <a:endParaRPr/>
          </a:p>
        </p:txBody>
      </p:sp>
      <p:sp>
        <p:nvSpPr>
          <p:cNvPr id="148" name="Shape 148"/>
          <p:cNvSpPr txBox="1">
            <a:spLocks noGrp="1"/>
          </p:cNvSpPr>
          <p:nvPr>
            <p:ph type="body" idx="1"/>
          </p:nvPr>
        </p:nvSpPr>
        <p:spPr>
          <a:xfrm>
            <a:off x="433675" y="1419325"/>
            <a:ext cx="8546100" cy="3422400"/>
          </a:xfrm>
          <a:prstGeom prst="rect">
            <a:avLst/>
          </a:prstGeom>
        </p:spPr>
        <p:txBody>
          <a:bodyPr spcFirstLastPara="1" wrap="square" lIns="91425" tIns="91425" rIns="91425" bIns="91425" anchor="t" anchorCtr="0">
            <a:noAutofit/>
          </a:bodyPr>
          <a:lstStyle/>
          <a:p>
            <a:pPr marL="457200" lvl="0" indent="-342900" rtl="0">
              <a:lnSpc>
                <a:spcPct val="150000"/>
              </a:lnSpc>
              <a:spcBef>
                <a:spcPts val="600"/>
              </a:spcBef>
              <a:spcAft>
                <a:spcPts val="0"/>
              </a:spcAft>
              <a:buSzPts val="1800"/>
              <a:buChar char="◉"/>
            </a:pPr>
            <a:r>
              <a:rPr lang="en" sz="1800"/>
              <a:t>Energy Storage Market for commercial use is </a:t>
            </a:r>
            <a:r>
              <a:rPr lang="en" sz="1800" u="sng">
                <a:highlight>
                  <a:srgbClr val="FFCD00"/>
                </a:highlight>
              </a:rPr>
              <a:t>new, and fragmented</a:t>
            </a:r>
            <a:r>
              <a:rPr lang="en" sz="1800"/>
              <a:t>.</a:t>
            </a:r>
            <a:endParaRPr sz="1800"/>
          </a:p>
          <a:p>
            <a:pPr marL="457200" lvl="0" indent="-342900" rtl="0">
              <a:lnSpc>
                <a:spcPct val="150000"/>
              </a:lnSpc>
              <a:spcBef>
                <a:spcPts val="0"/>
              </a:spcBef>
              <a:spcAft>
                <a:spcPts val="0"/>
              </a:spcAft>
              <a:buSzPts val="1800"/>
              <a:buChar char="◉"/>
            </a:pPr>
            <a:r>
              <a:rPr lang="en" sz="1800"/>
              <a:t>Business models </a:t>
            </a:r>
            <a:r>
              <a:rPr lang="en" sz="1800" u="sng">
                <a:highlight>
                  <a:srgbClr val="FFCD00"/>
                </a:highlight>
              </a:rPr>
              <a:t>vary, are evolving and adapting</a:t>
            </a:r>
            <a:r>
              <a:rPr lang="en" sz="1800"/>
              <a:t>, and may not follow the “traditional” Tesla Model. (i.e. </a:t>
            </a:r>
            <a:r>
              <a:rPr lang="en" sz="1800" u="sng">
                <a:solidFill>
                  <a:schemeClr val="hlink"/>
                </a:solidFill>
                <a:hlinkClick r:id="rId3"/>
              </a:rPr>
              <a:t>STEM</a:t>
            </a:r>
            <a:r>
              <a:rPr lang="en" sz="1800"/>
              <a:t>)</a:t>
            </a:r>
            <a:endParaRPr sz="1800"/>
          </a:p>
          <a:p>
            <a:pPr marL="457200" lvl="0" indent="-342900" rtl="0">
              <a:lnSpc>
                <a:spcPct val="150000"/>
              </a:lnSpc>
              <a:spcBef>
                <a:spcPts val="0"/>
              </a:spcBef>
              <a:spcAft>
                <a:spcPts val="0"/>
              </a:spcAft>
              <a:buSzPts val="1800"/>
              <a:buChar char="◉"/>
            </a:pPr>
            <a:r>
              <a:rPr lang="en" sz="1800"/>
              <a:t>While previous years saw very slow growth, </a:t>
            </a:r>
            <a:r>
              <a:rPr lang="en" sz="1800" u="sng">
                <a:highlight>
                  <a:srgbClr val="FFCD00"/>
                </a:highlight>
              </a:rPr>
              <a:t>2017 experienced 150% growth</a:t>
            </a:r>
            <a:r>
              <a:rPr lang="en" sz="1800"/>
              <a:t>.</a:t>
            </a:r>
            <a:endParaRPr sz="1800"/>
          </a:p>
          <a:p>
            <a:pPr marL="457200" lvl="0" indent="-342900" rtl="0">
              <a:lnSpc>
                <a:spcPct val="150000"/>
              </a:lnSpc>
              <a:spcBef>
                <a:spcPts val="0"/>
              </a:spcBef>
              <a:spcAft>
                <a:spcPts val="0"/>
              </a:spcAft>
              <a:buSzPts val="1800"/>
              <a:buChar char="◉"/>
            </a:pPr>
            <a:r>
              <a:rPr lang="en" sz="1800" u="sng">
                <a:highlight>
                  <a:srgbClr val="FFCD00"/>
                </a:highlight>
              </a:rPr>
              <a:t>____ + Storage</a:t>
            </a:r>
            <a:r>
              <a:rPr lang="en" sz="1800"/>
              <a:t> is currently the most economically feasible.</a:t>
            </a:r>
            <a:endParaRPr sz="1800"/>
          </a:p>
          <a:p>
            <a:pPr marL="457200" lvl="0" indent="-342900" rtl="0">
              <a:lnSpc>
                <a:spcPct val="150000"/>
              </a:lnSpc>
              <a:spcBef>
                <a:spcPts val="0"/>
              </a:spcBef>
              <a:spcAft>
                <a:spcPts val="0"/>
              </a:spcAft>
              <a:buSzPts val="1800"/>
              <a:buChar char="◉"/>
            </a:pPr>
            <a:r>
              <a:rPr lang="en" sz="1800"/>
              <a:t>There are multiple current opportunities for </a:t>
            </a:r>
            <a:r>
              <a:rPr lang="en" sz="1800" u="sng">
                <a:solidFill>
                  <a:schemeClr val="hlink"/>
                </a:solidFill>
                <a:hlinkClick r:id="rId4"/>
              </a:rPr>
              <a:t>Cambridge Compact</a:t>
            </a:r>
            <a:r>
              <a:rPr lang="en" sz="1800"/>
              <a:t> members: </a:t>
            </a:r>
            <a:endParaRPr sz="1800"/>
          </a:p>
          <a:p>
            <a:pPr marL="914400" lvl="1" indent="-342900" rtl="0">
              <a:lnSpc>
                <a:spcPct val="150000"/>
              </a:lnSpc>
              <a:spcBef>
                <a:spcPts val="0"/>
              </a:spcBef>
              <a:spcAft>
                <a:spcPts val="0"/>
              </a:spcAft>
              <a:buSzPts val="1800"/>
              <a:buChar char="○"/>
            </a:pPr>
            <a:r>
              <a:rPr lang="en" sz="1800"/>
              <a:t>SMART Program (Solar + Storage), Eversource, Enernoc, STEM</a:t>
            </a:r>
            <a:endParaRPr sz="1800"/>
          </a:p>
          <a:p>
            <a:pPr marL="914400" lvl="1" indent="-342900">
              <a:lnSpc>
                <a:spcPct val="150000"/>
              </a:lnSpc>
              <a:spcBef>
                <a:spcPts val="0"/>
              </a:spcBef>
              <a:spcAft>
                <a:spcPts val="0"/>
              </a:spcAft>
              <a:buSzPts val="1800"/>
              <a:buChar char="○"/>
            </a:pPr>
            <a:r>
              <a:rPr lang="en" sz="1800"/>
              <a:t>Partnerships: University Pilots,....</a:t>
            </a:r>
            <a:endParaRPr sz="1800"/>
          </a:p>
        </p:txBody>
      </p:sp>
      <p:grpSp>
        <p:nvGrpSpPr>
          <p:cNvPr id="149" name="Shape 149"/>
          <p:cNvGrpSpPr/>
          <p:nvPr/>
        </p:nvGrpSpPr>
        <p:grpSpPr>
          <a:xfrm>
            <a:off x="901279" y="969274"/>
            <a:ext cx="215966" cy="342399"/>
            <a:chOff x="6718575" y="2318625"/>
            <a:chExt cx="256950" cy="407375"/>
          </a:xfrm>
        </p:grpSpPr>
        <p:sp>
          <p:nvSpPr>
            <p:cNvPr id="150" name="Shape 150"/>
            <p:cNvSpPr/>
            <p:nvPr/>
          </p:nvSpPr>
          <p:spPr>
            <a:xfrm>
              <a:off x="6795900" y="2673600"/>
              <a:ext cx="102300" cy="22550"/>
            </a:xfrm>
            <a:custGeom>
              <a:avLst/>
              <a:gdLst/>
              <a:ahLst/>
              <a:cxnLst/>
              <a:rect l="0" t="0" r="0" b="0"/>
              <a:pathLst>
                <a:path w="4092" h="902" fill="none" extrusionOk="0">
                  <a:moveTo>
                    <a:pt x="4092" y="902"/>
                  </a:moveTo>
                  <a:lnTo>
                    <a:pt x="4092" y="1"/>
                  </a:lnTo>
                  <a:lnTo>
                    <a:pt x="0" y="1"/>
                  </a:lnTo>
                  <a:lnTo>
                    <a:pt x="0" y="902"/>
                  </a:lnTo>
                  <a:lnTo>
                    <a:pt x="4092" y="902"/>
                  </a:lnTo>
                  <a:close/>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1" name="Shape 151"/>
            <p:cNvSpPr/>
            <p:nvPr/>
          </p:nvSpPr>
          <p:spPr>
            <a:xfrm>
              <a:off x="6795900" y="2650475"/>
              <a:ext cx="102300" cy="22550"/>
            </a:xfrm>
            <a:custGeom>
              <a:avLst/>
              <a:gdLst/>
              <a:ahLst/>
              <a:cxnLst/>
              <a:rect l="0" t="0" r="0" b="0"/>
              <a:pathLst>
                <a:path w="4092" h="902" fill="none" extrusionOk="0">
                  <a:moveTo>
                    <a:pt x="4092" y="901"/>
                  </a:moveTo>
                  <a:lnTo>
                    <a:pt x="4092" y="0"/>
                  </a:lnTo>
                  <a:lnTo>
                    <a:pt x="0" y="0"/>
                  </a:lnTo>
                  <a:lnTo>
                    <a:pt x="0" y="901"/>
                  </a:lnTo>
                  <a:lnTo>
                    <a:pt x="4092" y="901"/>
                  </a:lnTo>
                  <a:close/>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2" name="Shape 152"/>
            <p:cNvSpPr/>
            <p:nvPr/>
          </p:nvSpPr>
          <p:spPr>
            <a:xfrm>
              <a:off x="6795900" y="2696125"/>
              <a:ext cx="102300" cy="29875"/>
            </a:xfrm>
            <a:custGeom>
              <a:avLst/>
              <a:gdLst/>
              <a:ahLst/>
              <a:cxnLst/>
              <a:rect l="0" t="0" r="0" b="0"/>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3" name="Shape 153"/>
            <p:cNvSpPr/>
            <p:nvPr/>
          </p:nvSpPr>
          <p:spPr>
            <a:xfrm>
              <a:off x="6784925" y="2459275"/>
              <a:ext cx="35350" cy="166875"/>
            </a:xfrm>
            <a:custGeom>
              <a:avLst/>
              <a:gdLst/>
              <a:ahLst/>
              <a:cxnLst/>
              <a:rect l="0" t="0" r="0" b="0"/>
              <a:pathLst>
                <a:path w="1414" h="6675" fill="none" extrusionOk="0">
                  <a:moveTo>
                    <a:pt x="1413" y="6674"/>
                  </a:moveTo>
                  <a:lnTo>
                    <a:pt x="1413" y="6674"/>
                  </a:lnTo>
                  <a:lnTo>
                    <a:pt x="585" y="2850"/>
                  </a:lnTo>
                  <a:lnTo>
                    <a:pt x="1" y="1"/>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4" name="Shape 154"/>
            <p:cNvSpPr/>
            <p:nvPr/>
          </p:nvSpPr>
          <p:spPr>
            <a:xfrm>
              <a:off x="6718575" y="2318625"/>
              <a:ext cx="256950" cy="307525"/>
            </a:xfrm>
            <a:custGeom>
              <a:avLst/>
              <a:gdLst/>
              <a:ahLst/>
              <a:cxnLst/>
              <a:rect l="0" t="0" r="0" b="0"/>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5" name="Shape 155"/>
            <p:cNvSpPr/>
            <p:nvPr/>
          </p:nvSpPr>
          <p:spPr>
            <a:xfrm>
              <a:off x="6873825" y="2459275"/>
              <a:ext cx="35350" cy="166875"/>
            </a:xfrm>
            <a:custGeom>
              <a:avLst/>
              <a:gdLst/>
              <a:ahLst/>
              <a:cxnLst/>
              <a:rect l="0" t="0" r="0" b="0"/>
              <a:pathLst>
                <a:path w="1414" h="6675" fill="none" extrusionOk="0">
                  <a:moveTo>
                    <a:pt x="1413" y="1"/>
                  </a:moveTo>
                  <a:lnTo>
                    <a:pt x="1413" y="1"/>
                  </a:lnTo>
                  <a:lnTo>
                    <a:pt x="829" y="2850"/>
                  </a:lnTo>
                  <a:lnTo>
                    <a:pt x="1" y="6674"/>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6" name="Shape 156"/>
            <p:cNvSpPr/>
            <p:nvPr/>
          </p:nvSpPr>
          <p:spPr>
            <a:xfrm>
              <a:off x="6801975" y="2453200"/>
              <a:ext cx="90150" cy="19500"/>
            </a:xfrm>
            <a:custGeom>
              <a:avLst/>
              <a:gdLst/>
              <a:ahLst/>
              <a:cxnLst/>
              <a:rect l="0" t="0" r="0" b="0"/>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7" name="Shape 157"/>
            <p:cNvSpPr/>
            <p:nvPr/>
          </p:nvSpPr>
          <p:spPr>
            <a:xfrm>
              <a:off x="6795900" y="2628550"/>
              <a:ext cx="102300" cy="25"/>
            </a:xfrm>
            <a:custGeom>
              <a:avLst/>
              <a:gdLst/>
              <a:ahLst/>
              <a:cxnLst/>
              <a:rect l="0" t="0" r="0" b="0"/>
              <a:pathLst>
                <a:path w="4092" h="1" fill="none" extrusionOk="0">
                  <a:moveTo>
                    <a:pt x="0" y="1"/>
                  </a:moveTo>
                  <a:lnTo>
                    <a:pt x="4092" y="1"/>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Shape 162"/>
          <p:cNvSpPr txBox="1">
            <a:spLocks noGrp="1"/>
          </p:cNvSpPr>
          <p:nvPr>
            <p:ph type="ctrTitle"/>
          </p:nvPr>
        </p:nvSpPr>
        <p:spPr>
          <a:xfrm>
            <a:off x="996630" y="2003888"/>
            <a:ext cx="4523700" cy="1159800"/>
          </a:xfrm>
          <a:prstGeom prst="rect">
            <a:avLst/>
          </a:prstGeom>
        </p:spPr>
        <p:txBody>
          <a:bodyPr spcFirstLastPara="1" wrap="square" lIns="91425" tIns="91425" rIns="91425" bIns="91425" anchor="b" anchorCtr="0">
            <a:noAutofit/>
          </a:bodyPr>
          <a:lstStyle/>
          <a:p>
            <a:pPr marL="0" lvl="0" indent="0">
              <a:spcBef>
                <a:spcPts val="0"/>
              </a:spcBef>
              <a:spcAft>
                <a:spcPts val="0"/>
              </a:spcAft>
              <a:buNone/>
            </a:pPr>
            <a:r>
              <a:rPr lang="en"/>
              <a:t>Consumer Energy Storage Systems Primer</a:t>
            </a:r>
            <a:endParaRPr/>
          </a:p>
        </p:txBody>
      </p:sp>
      <p:grpSp>
        <p:nvGrpSpPr>
          <p:cNvPr id="163" name="Shape 163"/>
          <p:cNvGrpSpPr/>
          <p:nvPr/>
        </p:nvGrpSpPr>
        <p:grpSpPr>
          <a:xfrm>
            <a:off x="1177969" y="3462385"/>
            <a:ext cx="452420" cy="433992"/>
            <a:chOff x="5233525" y="4954450"/>
            <a:chExt cx="538275" cy="516350"/>
          </a:xfrm>
        </p:grpSpPr>
        <p:sp>
          <p:nvSpPr>
            <p:cNvPr id="164" name="Shape 164"/>
            <p:cNvSpPr/>
            <p:nvPr/>
          </p:nvSpPr>
          <p:spPr>
            <a:xfrm>
              <a:off x="5637825" y="4954450"/>
              <a:ext cx="89525" cy="89525"/>
            </a:xfrm>
            <a:custGeom>
              <a:avLst/>
              <a:gdLst/>
              <a:ahLst/>
              <a:cxnLst/>
              <a:rect l="0" t="0" r="0" b="0"/>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5" name="Shape 165"/>
            <p:cNvSpPr/>
            <p:nvPr/>
          </p:nvSpPr>
          <p:spPr>
            <a:xfrm>
              <a:off x="5323025" y="4980625"/>
              <a:ext cx="88925" cy="88925"/>
            </a:xfrm>
            <a:custGeom>
              <a:avLst/>
              <a:gdLst/>
              <a:ahLst/>
              <a:cxnLst/>
              <a:rect l="0" t="0" r="0" b="0"/>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6" name="Shape 166"/>
            <p:cNvSpPr/>
            <p:nvPr/>
          </p:nvSpPr>
          <p:spPr>
            <a:xfrm>
              <a:off x="5233525" y="5255225"/>
              <a:ext cx="89525" cy="89525"/>
            </a:xfrm>
            <a:custGeom>
              <a:avLst/>
              <a:gdLst/>
              <a:ahLst/>
              <a:cxnLst/>
              <a:rect l="0" t="0" r="0" b="0"/>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7" name="Shape 167"/>
            <p:cNvSpPr/>
            <p:nvPr/>
          </p:nvSpPr>
          <p:spPr>
            <a:xfrm>
              <a:off x="5453325" y="5382475"/>
              <a:ext cx="88925" cy="88325"/>
            </a:xfrm>
            <a:custGeom>
              <a:avLst/>
              <a:gdLst/>
              <a:ahLst/>
              <a:cxnLst/>
              <a:rect l="0" t="0" r="0" b="0"/>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8" name="Shape 168"/>
            <p:cNvSpPr/>
            <p:nvPr/>
          </p:nvSpPr>
          <p:spPr>
            <a:xfrm>
              <a:off x="5682875" y="5188875"/>
              <a:ext cx="88925" cy="89525"/>
            </a:xfrm>
            <a:custGeom>
              <a:avLst/>
              <a:gdLst/>
              <a:ahLst/>
              <a:cxnLst/>
              <a:rect l="0" t="0" r="0" b="0"/>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9" name="Shape 169"/>
            <p:cNvSpPr/>
            <p:nvPr/>
          </p:nvSpPr>
          <p:spPr>
            <a:xfrm>
              <a:off x="5411925" y="5110925"/>
              <a:ext cx="188775" cy="189400"/>
            </a:xfrm>
            <a:custGeom>
              <a:avLst/>
              <a:gdLst/>
              <a:ahLst/>
              <a:cxnLst/>
              <a:rect l="0" t="0" r="0" b="0"/>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0" name="Shape 170"/>
            <p:cNvSpPr/>
            <p:nvPr/>
          </p:nvSpPr>
          <p:spPr>
            <a:xfrm>
              <a:off x="5367475" y="5025075"/>
              <a:ext cx="81600" cy="105975"/>
            </a:xfrm>
            <a:custGeom>
              <a:avLst/>
              <a:gdLst/>
              <a:ahLst/>
              <a:cxnLst/>
              <a:rect l="0" t="0" r="0" b="0"/>
              <a:pathLst>
                <a:path w="3264" h="4239" fill="none" extrusionOk="0">
                  <a:moveTo>
                    <a:pt x="0" y="1"/>
                  </a:moveTo>
                  <a:lnTo>
                    <a:pt x="3264" y="4238"/>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1" name="Shape 171"/>
            <p:cNvSpPr/>
            <p:nvPr/>
          </p:nvSpPr>
          <p:spPr>
            <a:xfrm>
              <a:off x="5567800" y="4999500"/>
              <a:ext cx="115100" cy="133975"/>
            </a:xfrm>
            <a:custGeom>
              <a:avLst/>
              <a:gdLst/>
              <a:ahLst/>
              <a:cxnLst/>
              <a:rect l="0" t="0" r="0" b="0"/>
              <a:pathLst>
                <a:path w="4604" h="5359" fill="none" extrusionOk="0">
                  <a:moveTo>
                    <a:pt x="0" y="5359"/>
                  </a:moveTo>
                  <a:lnTo>
                    <a:pt x="4603" y="1"/>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2" name="Shape 172"/>
            <p:cNvSpPr/>
            <p:nvPr/>
          </p:nvSpPr>
          <p:spPr>
            <a:xfrm>
              <a:off x="5600075" y="5217475"/>
              <a:ext cx="127275" cy="16475"/>
            </a:xfrm>
            <a:custGeom>
              <a:avLst/>
              <a:gdLst/>
              <a:ahLst/>
              <a:cxnLst/>
              <a:rect l="0" t="0" r="0" b="0"/>
              <a:pathLst>
                <a:path w="5091" h="659" fill="none" extrusionOk="0">
                  <a:moveTo>
                    <a:pt x="5090" y="658"/>
                  </a:moveTo>
                  <a:lnTo>
                    <a:pt x="0" y="1"/>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3" name="Shape 173"/>
            <p:cNvSpPr/>
            <p:nvPr/>
          </p:nvSpPr>
          <p:spPr>
            <a:xfrm>
              <a:off x="5497775" y="5299675"/>
              <a:ext cx="4900" cy="126675"/>
            </a:xfrm>
            <a:custGeom>
              <a:avLst/>
              <a:gdLst/>
              <a:ahLst/>
              <a:cxnLst/>
              <a:rect l="0" t="0" r="0" b="0"/>
              <a:pathLst>
                <a:path w="196" h="5067" fill="none" extrusionOk="0">
                  <a:moveTo>
                    <a:pt x="0" y="5067"/>
                  </a:moveTo>
                  <a:lnTo>
                    <a:pt x="195" y="1"/>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4" name="Shape 174"/>
            <p:cNvSpPr/>
            <p:nvPr/>
          </p:nvSpPr>
          <p:spPr>
            <a:xfrm>
              <a:off x="5277975" y="5241825"/>
              <a:ext cx="141275" cy="58500"/>
            </a:xfrm>
            <a:custGeom>
              <a:avLst/>
              <a:gdLst/>
              <a:ahLst/>
              <a:cxnLst/>
              <a:rect l="0" t="0" r="0" b="0"/>
              <a:pathLst>
                <a:path w="5651" h="2340" fill="none" extrusionOk="0">
                  <a:moveTo>
                    <a:pt x="0" y="2339"/>
                  </a:moveTo>
                  <a:lnTo>
                    <a:pt x="5651" y="1"/>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Shape 179"/>
          <p:cNvSpPr txBox="1">
            <a:spLocks noGrp="1"/>
          </p:cNvSpPr>
          <p:nvPr>
            <p:ph type="title"/>
          </p:nvPr>
        </p:nvSpPr>
        <p:spPr>
          <a:xfrm>
            <a:off x="1381250" y="922668"/>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Consumer ESS</a:t>
            </a:r>
            <a:endParaRPr/>
          </a:p>
        </p:txBody>
      </p:sp>
      <p:sp>
        <p:nvSpPr>
          <p:cNvPr id="180" name="Shape 180"/>
          <p:cNvSpPr txBox="1">
            <a:spLocks noGrp="1"/>
          </p:cNvSpPr>
          <p:nvPr>
            <p:ph type="body" idx="1"/>
          </p:nvPr>
        </p:nvSpPr>
        <p:spPr>
          <a:xfrm>
            <a:off x="797075" y="1598650"/>
            <a:ext cx="2334000" cy="3122400"/>
          </a:xfrm>
          <a:prstGeom prst="rect">
            <a:avLst/>
          </a:prstGeom>
        </p:spPr>
        <p:txBody>
          <a:bodyPr spcFirstLastPara="1" wrap="square" lIns="91425" tIns="91425" rIns="91425" bIns="91425" anchor="t" anchorCtr="0">
            <a:noAutofit/>
          </a:bodyPr>
          <a:lstStyle/>
          <a:p>
            <a:pPr marL="0" lvl="0" indent="0" rtl="0">
              <a:spcBef>
                <a:spcPts val="600"/>
              </a:spcBef>
              <a:spcAft>
                <a:spcPts val="0"/>
              </a:spcAft>
              <a:buNone/>
            </a:pPr>
            <a:r>
              <a:rPr lang="en" b="1">
                <a:highlight>
                  <a:srgbClr val="FFCD00"/>
                </a:highlight>
              </a:rPr>
              <a:t>Basics of Storage</a:t>
            </a:r>
            <a:endParaRPr b="1">
              <a:highlight>
                <a:srgbClr val="FFCD00"/>
              </a:highlight>
            </a:endParaRPr>
          </a:p>
          <a:p>
            <a:pPr marL="0" lvl="0" indent="0">
              <a:spcBef>
                <a:spcPts val="600"/>
              </a:spcBef>
              <a:spcAft>
                <a:spcPts val="0"/>
              </a:spcAft>
              <a:buNone/>
            </a:pPr>
            <a:r>
              <a:rPr lang="en"/>
              <a:t>Describe energy technologies and how those apply to members of the Compact.</a:t>
            </a:r>
            <a:endParaRPr/>
          </a:p>
        </p:txBody>
      </p:sp>
      <p:sp>
        <p:nvSpPr>
          <p:cNvPr id="181" name="Shape 181"/>
          <p:cNvSpPr txBox="1">
            <a:spLocks noGrp="1"/>
          </p:cNvSpPr>
          <p:nvPr>
            <p:ph type="body" idx="2"/>
          </p:nvPr>
        </p:nvSpPr>
        <p:spPr>
          <a:xfrm>
            <a:off x="3676362" y="1598650"/>
            <a:ext cx="2209200" cy="3122400"/>
          </a:xfrm>
          <a:prstGeom prst="rect">
            <a:avLst/>
          </a:prstGeom>
        </p:spPr>
        <p:txBody>
          <a:bodyPr spcFirstLastPara="1" wrap="square" lIns="91425" tIns="91425" rIns="91425" bIns="91425" anchor="t" anchorCtr="0">
            <a:noAutofit/>
          </a:bodyPr>
          <a:lstStyle/>
          <a:p>
            <a:pPr marL="0" lvl="0" indent="0" rtl="0">
              <a:spcBef>
                <a:spcPts val="600"/>
              </a:spcBef>
              <a:spcAft>
                <a:spcPts val="0"/>
              </a:spcAft>
              <a:buNone/>
            </a:pPr>
            <a:r>
              <a:rPr lang="en" b="1">
                <a:highlight>
                  <a:srgbClr val="FFCD00"/>
                </a:highlight>
              </a:rPr>
              <a:t>Case Studies</a:t>
            </a:r>
            <a:endParaRPr b="1">
              <a:highlight>
                <a:srgbClr val="FFCD00"/>
              </a:highlight>
            </a:endParaRPr>
          </a:p>
          <a:p>
            <a:pPr marL="0" lvl="0" indent="0">
              <a:spcBef>
                <a:spcPts val="600"/>
              </a:spcBef>
              <a:spcAft>
                <a:spcPts val="0"/>
              </a:spcAft>
              <a:buNone/>
            </a:pPr>
            <a:r>
              <a:rPr lang="en"/>
              <a:t>Examine examples study cases: </a:t>
            </a:r>
            <a:endParaRPr/>
          </a:p>
          <a:p>
            <a:pPr marL="457200" lvl="0" indent="-342900">
              <a:spcBef>
                <a:spcPts val="600"/>
              </a:spcBef>
              <a:spcAft>
                <a:spcPts val="0"/>
              </a:spcAft>
              <a:buSzPts val="1800"/>
              <a:buChar char="◉"/>
            </a:pPr>
            <a:r>
              <a:rPr lang="en"/>
              <a:t>Global</a:t>
            </a:r>
            <a:endParaRPr/>
          </a:p>
          <a:p>
            <a:pPr marL="457200" lvl="0" indent="-342900">
              <a:spcBef>
                <a:spcPts val="0"/>
              </a:spcBef>
              <a:spcAft>
                <a:spcPts val="0"/>
              </a:spcAft>
              <a:buSzPts val="1800"/>
              <a:buChar char="◉"/>
            </a:pPr>
            <a:r>
              <a:rPr lang="en"/>
              <a:t>USA</a:t>
            </a:r>
            <a:endParaRPr/>
          </a:p>
          <a:p>
            <a:pPr marL="457200" lvl="0" indent="-342900">
              <a:spcBef>
                <a:spcPts val="0"/>
              </a:spcBef>
              <a:spcAft>
                <a:spcPts val="0"/>
              </a:spcAft>
              <a:buSzPts val="1800"/>
              <a:buChar char="◉"/>
            </a:pPr>
            <a:r>
              <a:rPr lang="en"/>
              <a:t>MA</a:t>
            </a:r>
            <a:endParaRPr/>
          </a:p>
        </p:txBody>
      </p:sp>
      <p:sp>
        <p:nvSpPr>
          <p:cNvPr id="182" name="Shape 182"/>
          <p:cNvSpPr txBox="1">
            <a:spLocks noGrp="1"/>
          </p:cNvSpPr>
          <p:nvPr>
            <p:ph type="body" idx="3"/>
          </p:nvPr>
        </p:nvSpPr>
        <p:spPr>
          <a:xfrm>
            <a:off x="6557223" y="1598650"/>
            <a:ext cx="2334000" cy="3122400"/>
          </a:xfrm>
          <a:prstGeom prst="rect">
            <a:avLst/>
          </a:prstGeom>
        </p:spPr>
        <p:txBody>
          <a:bodyPr spcFirstLastPara="1" wrap="square" lIns="91425" tIns="91425" rIns="91425" bIns="91425" anchor="t" anchorCtr="0">
            <a:noAutofit/>
          </a:bodyPr>
          <a:lstStyle/>
          <a:p>
            <a:pPr marL="0" lvl="0" indent="0" rtl="0">
              <a:spcBef>
                <a:spcPts val="600"/>
              </a:spcBef>
              <a:spcAft>
                <a:spcPts val="0"/>
              </a:spcAft>
              <a:buNone/>
            </a:pPr>
            <a:r>
              <a:rPr lang="en" b="1">
                <a:highlight>
                  <a:srgbClr val="FFCD00"/>
                </a:highlight>
              </a:rPr>
              <a:t>State of the Market</a:t>
            </a:r>
            <a:endParaRPr b="1">
              <a:highlight>
                <a:srgbClr val="FFCD00"/>
              </a:highlight>
            </a:endParaRPr>
          </a:p>
          <a:p>
            <a:pPr marL="0" lvl="0" indent="0" rtl="0">
              <a:spcBef>
                <a:spcPts val="600"/>
              </a:spcBef>
              <a:spcAft>
                <a:spcPts val="0"/>
              </a:spcAft>
              <a:buNone/>
            </a:pPr>
            <a:r>
              <a:rPr lang="en"/>
              <a:t>Economics, Private &amp; Public sector roles, Environmental Impact. </a:t>
            </a:r>
            <a:endParaRPr/>
          </a:p>
          <a:p>
            <a:pPr marL="0" lvl="0" indent="0">
              <a:spcBef>
                <a:spcPts val="600"/>
              </a:spcBef>
              <a:spcAft>
                <a:spcPts val="0"/>
              </a:spcAft>
              <a:buNone/>
            </a:pPr>
            <a:endParaRPr/>
          </a:p>
        </p:txBody>
      </p:sp>
      <p:grpSp>
        <p:nvGrpSpPr>
          <p:cNvPr id="183" name="Shape 183"/>
          <p:cNvGrpSpPr/>
          <p:nvPr/>
        </p:nvGrpSpPr>
        <p:grpSpPr>
          <a:xfrm>
            <a:off x="916458" y="1019750"/>
            <a:ext cx="214625" cy="214625"/>
            <a:chOff x="2594050" y="1631825"/>
            <a:chExt cx="439625" cy="439625"/>
          </a:xfrm>
        </p:grpSpPr>
        <p:sp>
          <p:nvSpPr>
            <p:cNvPr id="184" name="Shape 184"/>
            <p:cNvSpPr/>
            <p:nvPr/>
          </p:nvSpPr>
          <p:spPr>
            <a:xfrm>
              <a:off x="2594050" y="1883300"/>
              <a:ext cx="188175" cy="188150"/>
            </a:xfrm>
            <a:custGeom>
              <a:avLst/>
              <a:gdLst/>
              <a:ahLst/>
              <a:cxnLst/>
              <a:rect l="0" t="0" r="0" b="0"/>
              <a:pathLst>
                <a:path w="7527" h="7526" fill="none" extrusionOk="0">
                  <a:moveTo>
                    <a:pt x="5992" y="0"/>
                  </a:moveTo>
                  <a:lnTo>
                    <a:pt x="537" y="6430"/>
                  </a:lnTo>
                  <a:lnTo>
                    <a:pt x="1" y="7526"/>
                  </a:lnTo>
                  <a:lnTo>
                    <a:pt x="1097" y="6990"/>
                  </a:lnTo>
                  <a:lnTo>
                    <a:pt x="7526" y="1534"/>
                  </a:lnTo>
                  <a:lnTo>
                    <a:pt x="5992" y="0"/>
                  </a:lnTo>
                  <a:close/>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5" name="Shape 185"/>
            <p:cNvSpPr/>
            <p:nvPr/>
          </p:nvSpPr>
          <p:spPr>
            <a:xfrm>
              <a:off x="2857700" y="1631825"/>
              <a:ext cx="175975" cy="176000"/>
            </a:xfrm>
            <a:custGeom>
              <a:avLst/>
              <a:gdLst/>
              <a:ahLst/>
              <a:cxnLst/>
              <a:rect l="0" t="0" r="0" b="0"/>
              <a:pathLst>
                <a:path w="7039" h="7040" fill="none" extrusionOk="0">
                  <a:moveTo>
                    <a:pt x="268" y="2704"/>
                  </a:moveTo>
                  <a:lnTo>
                    <a:pt x="4336" y="6771"/>
                  </a:lnTo>
                  <a:lnTo>
                    <a:pt x="4336" y="6771"/>
                  </a:lnTo>
                  <a:lnTo>
                    <a:pt x="4336" y="6771"/>
                  </a:lnTo>
                  <a:lnTo>
                    <a:pt x="4652" y="6917"/>
                  </a:lnTo>
                  <a:lnTo>
                    <a:pt x="4993" y="7015"/>
                  </a:lnTo>
                  <a:lnTo>
                    <a:pt x="5310" y="7039"/>
                  </a:lnTo>
                  <a:lnTo>
                    <a:pt x="5651" y="7039"/>
                  </a:lnTo>
                  <a:lnTo>
                    <a:pt x="5992" y="6966"/>
                  </a:lnTo>
                  <a:lnTo>
                    <a:pt x="6308" y="6844"/>
                  </a:lnTo>
                  <a:lnTo>
                    <a:pt x="6454" y="6747"/>
                  </a:lnTo>
                  <a:lnTo>
                    <a:pt x="6601" y="6674"/>
                  </a:lnTo>
                  <a:lnTo>
                    <a:pt x="6747" y="6552"/>
                  </a:lnTo>
                  <a:lnTo>
                    <a:pt x="6893" y="6430"/>
                  </a:lnTo>
                  <a:lnTo>
                    <a:pt x="6893" y="6430"/>
                  </a:lnTo>
                  <a:lnTo>
                    <a:pt x="6942" y="6357"/>
                  </a:lnTo>
                  <a:lnTo>
                    <a:pt x="7015" y="6260"/>
                  </a:lnTo>
                  <a:lnTo>
                    <a:pt x="7039" y="6138"/>
                  </a:lnTo>
                  <a:lnTo>
                    <a:pt x="7039" y="6041"/>
                  </a:lnTo>
                  <a:lnTo>
                    <a:pt x="7039" y="6041"/>
                  </a:lnTo>
                  <a:lnTo>
                    <a:pt x="7039" y="5943"/>
                  </a:lnTo>
                  <a:lnTo>
                    <a:pt x="7015" y="5846"/>
                  </a:lnTo>
                  <a:lnTo>
                    <a:pt x="6942" y="5748"/>
                  </a:lnTo>
                  <a:lnTo>
                    <a:pt x="6893" y="5651"/>
                  </a:lnTo>
                  <a:lnTo>
                    <a:pt x="1389" y="147"/>
                  </a:lnTo>
                  <a:lnTo>
                    <a:pt x="1389" y="147"/>
                  </a:lnTo>
                  <a:lnTo>
                    <a:pt x="1291" y="98"/>
                  </a:lnTo>
                  <a:lnTo>
                    <a:pt x="1194" y="25"/>
                  </a:lnTo>
                  <a:lnTo>
                    <a:pt x="1096" y="0"/>
                  </a:lnTo>
                  <a:lnTo>
                    <a:pt x="999" y="0"/>
                  </a:lnTo>
                  <a:lnTo>
                    <a:pt x="999" y="0"/>
                  </a:lnTo>
                  <a:lnTo>
                    <a:pt x="902" y="0"/>
                  </a:lnTo>
                  <a:lnTo>
                    <a:pt x="780" y="25"/>
                  </a:lnTo>
                  <a:lnTo>
                    <a:pt x="682" y="98"/>
                  </a:lnTo>
                  <a:lnTo>
                    <a:pt x="609" y="147"/>
                  </a:lnTo>
                  <a:lnTo>
                    <a:pt x="609" y="147"/>
                  </a:lnTo>
                  <a:lnTo>
                    <a:pt x="487" y="293"/>
                  </a:lnTo>
                  <a:lnTo>
                    <a:pt x="366" y="439"/>
                  </a:lnTo>
                  <a:lnTo>
                    <a:pt x="293" y="585"/>
                  </a:lnTo>
                  <a:lnTo>
                    <a:pt x="195" y="731"/>
                  </a:lnTo>
                  <a:lnTo>
                    <a:pt x="73" y="1048"/>
                  </a:lnTo>
                  <a:lnTo>
                    <a:pt x="0" y="1389"/>
                  </a:lnTo>
                  <a:lnTo>
                    <a:pt x="0" y="1730"/>
                  </a:lnTo>
                  <a:lnTo>
                    <a:pt x="25" y="2046"/>
                  </a:lnTo>
                  <a:lnTo>
                    <a:pt x="122" y="2387"/>
                  </a:lnTo>
                  <a:lnTo>
                    <a:pt x="268" y="2704"/>
                  </a:lnTo>
                  <a:lnTo>
                    <a:pt x="268" y="2704"/>
                  </a:lnTo>
                  <a:close/>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6" name="Shape 186"/>
            <p:cNvSpPr/>
            <p:nvPr/>
          </p:nvSpPr>
          <p:spPr>
            <a:xfrm>
              <a:off x="2662850" y="1699400"/>
              <a:ext cx="303250" cy="303250"/>
            </a:xfrm>
            <a:custGeom>
              <a:avLst/>
              <a:gdLst/>
              <a:ahLst/>
              <a:cxnLst/>
              <a:rect l="0" t="0" r="0" b="0"/>
              <a:pathLst>
                <a:path w="12130" h="12130" fill="none" extrusionOk="0">
                  <a:moveTo>
                    <a:pt x="8038" y="1"/>
                  </a:moveTo>
                  <a:lnTo>
                    <a:pt x="4872" y="3191"/>
                  </a:lnTo>
                  <a:lnTo>
                    <a:pt x="4872" y="3191"/>
                  </a:lnTo>
                  <a:lnTo>
                    <a:pt x="4628" y="3094"/>
                  </a:lnTo>
                  <a:lnTo>
                    <a:pt x="4385" y="2997"/>
                  </a:lnTo>
                  <a:lnTo>
                    <a:pt x="4092" y="2899"/>
                  </a:lnTo>
                  <a:lnTo>
                    <a:pt x="3800" y="2850"/>
                  </a:lnTo>
                  <a:lnTo>
                    <a:pt x="3484" y="2777"/>
                  </a:lnTo>
                  <a:lnTo>
                    <a:pt x="3167" y="2729"/>
                  </a:lnTo>
                  <a:lnTo>
                    <a:pt x="2850" y="2704"/>
                  </a:lnTo>
                  <a:lnTo>
                    <a:pt x="2534" y="2704"/>
                  </a:lnTo>
                  <a:lnTo>
                    <a:pt x="2534" y="2704"/>
                  </a:lnTo>
                  <a:lnTo>
                    <a:pt x="2241" y="2704"/>
                  </a:lnTo>
                  <a:lnTo>
                    <a:pt x="1949" y="2729"/>
                  </a:lnTo>
                  <a:lnTo>
                    <a:pt x="1633" y="2777"/>
                  </a:lnTo>
                  <a:lnTo>
                    <a:pt x="1316" y="2850"/>
                  </a:lnTo>
                  <a:lnTo>
                    <a:pt x="999" y="2972"/>
                  </a:lnTo>
                  <a:lnTo>
                    <a:pt x="707" y="3094"/>
                  </a:lnTo>
                  <a:lnTo>
                    <a:pt x="415" y="3289"/>
                  </a:lnTo>
                  <a:lnTo>
                    <a:pt x="147" y="3508"/>
                  </a:lnTo>
                  <a:lnTo>
                    <a:pt x="147" y="3508"/>
                  </a:lnTo>
                  <a:lnTo>
                    <a:pt x="74" y="3581"/>
                  </a:lnTo>
                  <a:lnTo>
                    <a:pt x="25" y="3678"/>
                  </a:lnTo>
                  <a:lnTo>
                    <a:pt x="1" y="3776"/>
                  </a:lnTo>
                  <a:lnTo>
                    <a:pt x="1" y="3898"/>
                  </a:lnTo>
                  <a:lnTo>
                    <a:pt x="1" y="3898"/>
                  </a:lnTo>
                  <a:lnTo>
                    <a:pt x="1" y="3995"/>
                  </a:lnTo>
                  <a:lnTo>
                    <a:pt x="25" y="4093"/>
                  </a:lnTo>
                  <a:lnTo>
                    <a:pt x="74" y="4190"/>
                  </a:lnTo>
                  <a:lnTo>
                    <a:pt x="147" y="4287"/>
                  </a:lnTo>
                  <a:lnTo>
                    <a:pt x="7843" y="11984"/>
                  </a:lnTo>
                  <a:lnTo>
                    <a:pt x="7843" y="11984"/>
                  </a:lnTo>
                  <a:lnTo>
                    <a:pt x="7941" y="12057"/>
                  </a:lnTo>
                  <a:lnTo>
                    <a:pt x="8038" y="12105"/>
                  </a:lnTo>
                  <a:lnTo>
                    <a:pt x="8135" y="12130"/>
                  </a:lnTo>
                  <a:lnTo>
                    <a:pt x="8233" y="12130"/>
                  </a:lnTo>
                  <a:lnTo>
                    <a:pt x="8233" y="12130"/>
                  </a:lnTo>
                  <a:lnTo>
                    <a:pt x="8355" y="12130"/>
                  </a:lnTo>
                  <a:lnTo>
                    <a:pt x="8452" y="12105"/>
                  </a:lnTo>
                  <a:lnTo>
                    <a:pt x="8549" y="12057"/>
                  </a:lnTo>
                  <a:lnTo>
                    <a:pt x="8622" y="11984"/>
                  </a:lnTo>
                  <a:lnTo>
                    <a:pt x="8622" y="11984"/>
                  </a:lnTo>
                  <a:lnTo>
                    <a:pt x="8842" y="11716"/>
                  </a:lnTo>
                  <a:lnTo>
                    <a:pt x="9036" y="11423"/>
                  </a:lnTo>
                  <a:lnTo>
                    <a:pt x="9158" y="11131"/>
                  </a:lnTo>
                  <a:lnTo>
                    <a:pt x="9280" y="10814"/>
                  </a:lnTo>
                  <a:lnTo>
                    <a:pt x="9353" y="10498"/>
                  </a:lnTo>
                  <a:lnTo>
                    <a:pt x="9402" y="10181"/>
                  </a:lnTo>
                  <a:lnTo>
                    <a:pt x="9426" y="9889"/>
                  </a:lnTo>
                  <a:lnTo>
                    <a:pt x="9426" y="9597"/>
                  </a:lnTo>
                  <a:lnTo>
                    <a:pt x="9426" y="9597"/>
                  </a:lnTo>
                  <a:lnTo>
                    <a:pt x="9426" y="9280"/>
                  </a:lnTo>
                  <a:lnTo>
                    <a:pt x="9402" y="8964"/>
                  </a:lnTo>
                  <a:lnTo>
                    <a:pt x="9353" y="8647"/>
                  </a:lnTo>
                  <a:lnTo>
                    <a:pt x="9280" y="8330"/>
                  </a:lnTo>
                  <a:lnTo>
                    <a:pt x="9231" y="8038"/>
                  </a:lnTo>
                  <a:lnTo>
                    <a:pt x="9134" y="7746"/>
                  </a:lnTo>
                  <a:lnTo>
                    <a:pt x="9036" y="7502"/>
                  </a:lnTo>
                  <a:lnTo>
                    <a:pt x="8939" y="7259"/>
                  </a:lnTo>
                  <a:lnTo>
                    <a:pt x="12130" y="4093"/>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7" name="Shape 187"/>
            <p:cNvSpPr/>
            <p:nvPr/>
          </p:nvSpPr>
          <p:spPr>
            <a:xfrm>
              <a:off x="2814912" y="1754062"/>
              <a:ext cx="49950" cy="49950"/>
            </a:xfrm>
            <a:custGeom>
              <a:avLst/>
              <a:gdLst/>
              <a:ahLst/>
              <a:cxnLst/>
              <a:rect l="0" t="0" r="0" b="0"/>
              <a:pathLst>
                <a:path w="1998" h="1998" fill="none" extrusionOk="0">
                  <a:moveTo>
                    <a:pt x="1" y="1997"/>
                  </a:moveTo>
                  <a:lnTo>
                    <a:pt x="1998" y="0"/>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88" name="Shape 18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9</a:t>
            </a:fld>
            <a:endParaRPr/>
          </a:p>
        </p:txBody>
      </p:sp>
      <p:sp>
        <p:nvSpPr>
          <p:cNvPr id="189" name="Shape 189"/>
          <p:cNvSpPr/>
          <p:nvPr/>
        </p:nvSpPr>
        <p:spPr>
          <a:xfrm>
            <a:off x="3294900" y="1699700"/>
            <a:ext cx="399600" cy="393600"/>
          </a:xfrm>
          <a:prstGeom prst="flowChartConnector">
            <a:avLst/>
          </a:prstGeom>
          <a:solidFill>
            <a:srgbClr val="FFCD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0" name="Shape 190"/>
          <p:cNvSpPr/>
          <p:nvPr/>
        </p:nvSpPr>
        <p:spPr>
          <a:xfrm>
            <a:off x="6157625" y="1699700"/>
            <a:ext cx="399600" cy="393600"/>
          </a:xfrm>
          <a:prstGeom prst="flowChartConnector">
            <a:avLst/>
          </a:prstGeom>
          <a:solidFill>
            <a:srgbClr val="FFCD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1" name="Shape 191"/>
          <p:cNvSpPr/>
          <p:nvPr/>
        </p:nvSpPr>
        <p:spPr>
          <a:xfrm>
            <a:off x="344850" y="1699700"/>
            <a:ext cx="399600" cy="393600"/>
          </a:xfrm>
          <a:prstGeom prst="flowChartConnector">
            <a:avLst/>
          </a:prstGeom>
          <a:solidFill>
            <a:srgbClr val="FFCD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2" name="Shape 192"/>
          <p:cNvSpPr txBox="1"/>
          <p:nvPr/>
        </p:nvSpPr>
        <p:spPr>
          <a:xfrm>
            <a:off x="363000" y="1746350"/>
            <a:ext cx="363300" cy="300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1</a:t>
            </a:r>
            <a:endParaRPr sz="2400">
              <a:latin typeface="Lora"/>
              <a:ea typeface="Lora"/>
              <a:cs typeface="Lora"/>
              <a:sym typeface="Lora"/>
            </a:endParaRPr>
          </a:p>
        </p:txBody>
      </p:sp>
      <p:sp>
        <p:nvSpPr>
          <p:cNvPr id="193" name="Shape 193"/>
          <p:cNvSpPr txBox="1"/>
          <p:nvPr/>
        </p:nvSpPr>
        <p:spPr>
          <a:xfrm>
            <a:off x="3313050" y="1746350"/>
            <a:ext cx="363300" cy="300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2</a:t>
            </a:r>
            <a:endParaRPr sz="2400">
              <a:latin typeface="Lora"/>
              <a:ea typeface="Lora"/>
              <a:cs typeface="Lora"/>
              <a:sym typeface="Lora"/>
            </a:endParaRPr>
          </a:p>
        </p:txBody>
      </p:sp>
      <p:sp>
        <p:nvSpPr>
          <p:cNvPr id="194" name="Shape 194"/>
          <p:cNvSpPr txBox="1"/>
          <p:nvPr/>
        </p:nvSpPr>
        <p:spPr>
          <a:xfrm>
            <a:off x="6175775" y="1746350"/>
            <a:ext cx="363300" cy="300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3</a:t>
            </a:r>
            <a:endParaRPr sz="2400">
              <a:latin typeface="Lora"/>
              <a:ea typeface="Lora"/>
              <a:cs typeface="Lora"/>
              <a:sym typeface="Lor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Shape 199"/>
          <p:cNvSpPr txBox="1">
            <a:spLocks noGrp="1"/>
          </p:cNvSpPr>
          <p:nvPr>
            <p:ph type="ctrTitle"/>
          </p:nvPr>
        </p:nvSpPr>
        <p:spPr>
          <a:xfrm>
            <a:off x="996625" y="2003900"/>
            <a:ext cx="4241100" cy="1159800"/>
          </a:xfrm>
          <a:prstGeom prst="rect">
            <a:avLst/>
          </a:prstGeom>
        </p:spPr>
        <p:txBody>
          <a:bodyPr spcFirstLastPara="1" wrap="square" lIns="91425" tIns="91425" rIns="91425" bIns="91425" anchor="b" anchorCtr="0">
            <a:noAutofit/>
          </a:bodyPr>
          <a:lstStyle/>
          <a:p>
            <a:pPr marL="0" lvl="0" indent="0">
              <a:spcBef>
                <a:spcPts val="0"/>
              </a:spcBef>
              <a:spcAft>
                <a:spcPts val="0"/>
              </a:spcAft>
              <a:buNone/>
            </a:pPr>
            <a:r>
              <a:rPr lang="en"/>
              <a:t>Technologies, Value proposition, and solutions</a:t>
            </a:r>
            <a:endParaRPr/>
          </a:p>
        </p:txBody>
      </p:sp>
      <p:grpSp>
        <p:nvGrpSpPr>
          <p:cNvPr id="200" name="Shape 200"/>
          <p:cNvGrpSpPr/>
          <p:nvPr/>
        </p:nvGrpSpPr>
        <p:grpSpPr>
          <a:xfrm>
            <a:off x="1177969" y="3454485"/>
            <a:ext cx="452420" cy="433992"/>
            <a:chOff x="5233525" y="4954450"/>
            <a:chExt cx="538275" cy="516350"/>
          </a:xfrm>
        </p:grpSpPr>
        <p:sp>
          <p:nvSpPr>
            <p:cNvPr id="201" name="Shape 201"/>
            <p:cNvSpPr/>
            <p:nvPr/>
          </p:nvSpPr>
          <p:spPr>
            <a:xfrm>
              <a:off x="5637825" y="4954450"/>
              <a:ext cx="89525" cy="89525"/>
            </a:xfrm>
            <a:custGeom>
              <a:avLst/>
              <a:gdLst/>
              <a:ahLst/>
              <a:cxnLst/>
              <a:rect l="0" t="0" r="0" b="0"/>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2" name="Shape 202"/>
            <p:cNvSpPr/>
            <p:nvPr/>
          </p:nvSpPr>
          <p:spPr>
            <a:xfrm>
              <a:off x="5323025" y="4980625"/>
              <a:ext cx="88925" cy="88925"/>
            </a:xfrm>
            <a:custGeom>
              <a:avLst/>
              <a:gdLst/>
              <a:ahLst/>
              <a:cxnLst/>
              <a:rect l="0" t="0" r="0" b="0"/>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3" name="Shape 203"/>
            <p:cNvSpPr/>
            <p:nvPr/>
          </p:nvSpPr>
          <p:spPr>
            <a:xfrm>
              <a:off x="5233525" y="5255225"/>
              <a:ext cx="89525" cy="89525"/>
            </a:xfrm>
            <a:custGeom>
              <a:avLst/>
              <a:gdLst/>
              <a:ahLst/>
              <a:cxnLst/>
              <a:rect l="0" t="0" r="0" b="0"/>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4" name="Shape 204"/>
            <p:cNvSpPr/>
            <p:nvPr/>
          </p:nvSpPr>
          <p:spPr>
            <a:xfrm>
              <a:off x="5453325" y="5382475"/>
              <a:ext cx="88925" cy="88325"/>
            </a:xfrm>
            <a:custGeom>
              <a:avLst/>
              <a:gdLst/>
              <a:ahLst/>
              <a:cxnLst/>
              <a:rect l="0" t="0" r="0" b="0"/>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5" name="Shape 205"/>
            <p:cNvSpPr/>
            <p:nvPr/>
          </p:nvSpPr>
          <p:spPr>
            <a:xfrm>
              <a:off x="5682875" y="5188875"/>
              <a:ext cx="88925" cy="89525"/>
            </a:xfrm>
            <a:custGeom>
              <a:avLst/>
              <a:gdLst/>
              <a:ahLst/>
              <a:cxnLst/>
              <a:rect l="0" t="0" r="0" b="0"/>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6" name="Shape 206"/>
            <p:cNvSpPr/>
            <p:nvPr/>
          </p:nvSpPr>
          <p:spPr>
            <a:xfrm>
              <a:off x="5411925" y="5110925"/>
              <a:ext cx="188775" cy="189400"/>
            </a:xfrm>
            <a:custGeom>
              <a:avLst/>
              <a:gdLst/>
              <a:ahLst/>
              <a:cxnLst/>
              <a:rect l="0" t="0" r="0" b="0"/>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7" name="Shape 207"/>
            <p:cNvSpPr/>
            <p:nvPr/>
          </p:nvSpPr>
          <p:spPr>
            <a:xfrm>
              <a:off x="5367475" y="5025075"/>
              <a:ext cx="81600" cy="105975"/>
            </a:xfrm>
            <a:custGeom>
              <a:avLst/>
              <a:gdLst/>
              <a:ahLst/>
              <a:cxnLst/>
              <a:rect l="0" t="0" r="0" b="0"/>
              <a:pathLst>
                <a:path w="3264" h="4239" fill="none" extrusionOk="0">
                  <a:moveTo>
                    <a:pt x="0" y="1"/>
                  </a:moveTo>
                  <a:lnTo>
                    <a:pt x="3264" y="4238"/>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8" name="Shape 208"/>
            <p:cNvSpPr/>
            <p:nvPr/>
          </p:nvSpPr>
          <p:spPr>
            <a:xfrm>
              <a:off x="5567800" y="4999500"/>
              <a:ext cx="115100" cy="133975"/>
            </a:xfrm>
            <a:custGeom>
              <a:avLst/>
              <a:gdLst/>
              <a:ahLst/>
              <a:cxnLst/>
              <a:rect l="0" t="0" r="0" b="0"/>
              <a:pathLst>
                <a:path w="4604" h="5359" fill="none" extrusionOk="0">
                  <a:moveTo>
                    <a:pt x="0" y="5359"/>
                  </a:moveTo>
                  <a:lnTo>
                    <a:pt x="4603" y="1"/>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9" name="Shape 209"/>
            <p:cNvSpPr/>
            <p:nvPr/>
          </p:nvSpPr>
          <p:spPr>
            <a:xfrm>
              <a:off x="5600075" y="5217475"/>
              <a:ext cx="127275" cy="16475"/>
            </a:xfrm>
            <a:custGeom>
              <a:avLst/>
              <a:gdLst/>
              <a:ahLst/>
              <a:cxnLst/>
              <a:rect l="0" t="0" r="0" b="0"/>
              <a:pathLst>
                <a:path w="5091" h="659" fill="none" extrusionOk="0">
                  <a:moveTo>
                    <a:pt x="5090" y="658"/>
                  </a:moveTo>
                  <a:lnTo>
                    <a:pt x="0" y="1"/>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0" name="Shape 210"/>
            <p:cNvSpPr/>
            <p:nvPr/>
          </p:nvSpPr>
          <p:spPr>
            <a:xfrm>
              <a:off x="5497775" y="5299675"/>
              <a:ext cx="4900" cy="126675"/>
            </a:xfrm>
            <a:custGeom>
              <a:avLst/>
              <a:gdLst/>
              <a:ahLst/>
              <a:cxnLst/>
              <a:rect l="0" t="0" r="0" b="0"/>
              <a:pathLst>
                <a:path w="196" h="5067" fill="none" extrusionOk="0">
                  <a:moveTo>
                    <a:pt x="0" y="5067"/>
                  </a:moveTo>
                  <a:lnTo>
                    <a:pt x="195" y="1"/>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1" name="Shape 211"/>
            <p:cNvSpPr/>
            <p:nvPr/>
          </p:nvSpPr>
          <p:spPr>
            <a:xfrm>
              <a:off x="5277975" y="5241825"/>
              <a:ext cx="141275" cy="58500"/>
            </a:xfrm>
            <a:custGeom>
              <a:avLst/>
              <a:gdLst/>
              <a:ahLst/>
              <a:cxnLst/>
              <a:rect l="0" t="0" r="0" b="0"/>
              <a:pathLst>
                <a:path w="5651" h="2340" fill="none" extrusionOk="0">
                  <a:moveTo>
                    <a:pt x="0" y="2339"/>
                  </a:moveTo>
                  <a:lnTo>
                    <a:pt x="5651" y="1"/>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Shape 216"/>
          <p:cNvSpPr txBox="1">
            <a:spLocks noGrp="1"/>
          </p:cNvSpPr>
          <p:nvPr>
            <p:ph type="ctrTitle"/>
          </p:nvPr>
        </p:nvSpPr>
        <p:spPr>
          <a:xfrm>
            <a:off x="2022225" y="1693525"/>
            <a:ext cx="5223300" cy="11598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a:t>Basics of Energy Storage</a:t>
            </a:r>
            <a:endParaRPr/>
          </a:p>
        </p:txBody>
      </p:sp>
      <p:sp>
        <p:nvSpPr>
          <p:cNvPr id="217" name="Shape 217"/>
          <p:cNvSpPr txBox="1">
            <a:spLocks noGrp="1"/>
          </p:cNvSpPr>
          <p:nvPr>
            <p:ph type="subTitle" idx="1"/>
          </p:nvPr>
        </p:nvSpPr>
        <p:spPr>
          <a:xfrm>
            <a:off x="2022300" y="2815923"/>
            <a:ext cx="5591400" cy="78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t>Quick Summary of Storage Technologies</a:t>
            </a:r>
            <a:endParaRPr/>
          </a:p>
        </p:txBody>
      </p:sp>
      <p:sp>
        <p:nvSpPr>
          <p:cNvPr id="218" name="Shape 218"/>
          <p:cNvSpPr txBox="1"/>
          <p:nvPr/>
        </p:nvSpPr>
        <p:spPr>
          <a:xfrm>
            <a:off x="1133975" y="2291150"/>
            <a:ext cx="543900" cy="562200"/>
          </a:xfrm>
          <a:prstGeom prst="rect">
            <a:avLst/>
          </a:prstGeom>
          <a:noFill/>
          <a:ln>
            <a:noFill/>
          </a:ln>
        </p:spPr>
        <p:txBody>
          <a:bodyPr spcFirstLastPara="1" wrap="square" lIns="91425" tIns="91425" rIns="91425" bIns="91425" anchor="ctr" anchorCtr="0">
            <a:noAutofit/>
          </a:bodyPr>
          <a:lstStyle/>
          <a:p>
            <a:pPr marL="0" lvl="0" indent="0" algn="ctr">
              <a:spcBef>
                <a:spcPts val="0"/>
              </a:spcBef>
              <a:spcAft>
                <a:spcPts val="0"/>
              </a:spcAft>
              <a:buNone/>
            </a:pPr>
            <a:r>
              <a:rPr lang="en" sz="2400">
                <a:solidFill>
                  <a:schemeClr val="dk1"/>
                </a:solidFill>
                <a:latin typeface="Lora"/>
                <a:ea typeface="Lora"/>
                <a:cs typeface="Lora"/>
                <a:sym typeface="Lora"/>
              </a:rPr>
              <a:t>1</a:t>
            </a:r>
            <a:endParaRPr sz="2400">
              <a:latin typeface="Lora"/>
              <a:ea typeface="Lora"/>
              <a:cs typeface="Lora"/>
              <a:sym typeface="Lora"/>
            </a:endParaRPr>
          </a:p>
        </p:txBody>
      </p:sp>
      <p:sp>
        <p:nvSpPr>
          <p:cNvPr id="219" name="Shape 21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Shape 224"/>
          <p:cNvSpPr txBox="1"/>
          <p:nvPr/>
        </p:nvSpPr>
        <p:spPr>
          <a:xfrm>
            <a:off x="3026450" y="0"/>
            <a:ext cx="3186600" cy="3642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 sz="1100" b="1">
                <a:solidFill>
                  <a:schemeClr val="dk1"/>
                </a:solidFill>
              </a:rPr>
              <a:t>		 	 	 		</a:t>
            </a:r>
            <a:endParaRPr sz="1100" b="1">
              <a:solidFill>
                <a:schemeClr val="dk1"/>
              </a:solidFill>
            </a:endParaRPr>
          </a:p>
          <a:p>
            <a:pPr marL="0" lvl="0" indent="0" rtl="0">
              <a:spcBef>
                <a:spcPts val="0"/>
              </a:spcBef>
              <a:spcAft>
                <a:spcPts val="0"/>
              </a:spcAft>
              <a:buNone/>
            </a:pPr>
            <a:r>
              <a:rPr lang="en" sz="1100" b="1">
                <a:solidFill>
                  <a:schemeClr val="dk1"/>
                </a:solidFill>
              </a:rPr>
              <a:t>			</a:t>
            </a:r>
            <a:endParaRPr sz="1100" b="1">
              <a:solidFill>
                <a:schemeClr val="dk1"/>
              </a:solidFill>
            </a:endParaRPr>
          </a:p>
          <a:p>
            <a:pPr marL="0" lvl="0" indent="0" rtl="0">
              <a:spcBef>
                <a:spcPts val="0"/>
              </a:spcBef>
              <a:spcAft>
                <a:spcPts val="0"/>
              </a:spcAft>
              <a:buNone/>
            </a:pPr>
            <a:r>
              <a:rPr lang="en" sz="1100" b="1">
                <a:solidFill>
                  <a:schemeClr val="dk1"/>
                </a:solidFill>
              </a:rPr>
              <a:t>			</a:t>
            </a:r>
            <a:endParaRPr sz="1100" b="1">
              <a:solidFill>
                <a:schemeClr val="dk1"/>
              </a:solidFill>
            </a:endParaRPr>
          </a:p>
          <a:p>
            <a:pPr marL="0" lvl="0" indent="0" rtl="0">
              <a:spcBef>
                <a:spcPts val="0"/>
              </a:spcBef>
              <a:spcAft>
                <a:spcPts val="0"/>
              </a:spcAft>
              <a:buNone/>
            </a:pPr>
            <a:r>
              <a:rPr lang="en" sz="1100" b="1">
                <a:solidFill>
                  <a:schemeClr val="dk1"/>
                </a:solidFill>
              </a:rPr>
              <a:t>					</a:t>
            </a:r>
            <a:endParaRPr sz="1100" b="1">
              <a:solidFill>
                <a:schemeClr val="dk1"/>
              </a:solidFill>
            </a:endParaRPr>
          </a:p>
          <a:p>
            <a:pPr marL="0" lvl="0" indent="0" rtl="0">
              <a:spcBef>
                <a:spcPts val="0"/>
              </a:spcBef>
              <a:spcAft>
                <a:spcPts val="0"/>
              </a:spcAft>
              <a:buNone/>
            </a:pPr>
            <a:r>
              <a:rPr lang="en" sz="1100" b="1">
                <a:solidFill>
                  <a:schemeClr val="dk1"/>
                </a:solidFill>
              </a:rPr>
              <a:t>				</a:t>
            </a:r>
            <a:endParaRPr sz="1100" b="1">
              <a:solidFill>
                <a:schemeClr val="dk1"/>
              </a:solidFill>
            </a:endParaRPr>
          </a:p>
          <a:p>
            <a:pPr marL="0" lvl="0" indent="0" rtl="0">
              <a:spcBef>
                <a:spcPts val="0"/>
              </a:spcBef>
              <a:spcAft>
                <a:spcPts val="0"/>
              </a:spcAft>
              <a:buNone/>
            </a:pPr>
            <a:r>
              <a:rPr lang="en" sz="1100" b="1">
                <a:solidFill>
                  <a:schemeClr val="dk1"/>
                </a:solidFill>
              </a:rPr>
              <a:t>			</a:t>
            </a:r>
            <a:endParaRPr sz="1100" b="1">
              <a:solidFill>
                <a:schemeClr val="dk1"/>
              </a:solidFill>
            </a:endParaRPr>
          </a:p>
          <a:p>
            <a:pPr marL="0" lvl="0" indent="0" rtl="0">
              <a:spcBef>
                <a:spcPts val="0"/>
              </a:spcBef>
              <a:spcAft>
                <a:spcPts val="0"/>
              </a:spcAft>
              <a:buNone/>
            </a:pPr>
            <a:r>
              <a:rPr lang="en" sz="1100" b="1">
                <a:solidFill>
                  <a:schemeClr val="dk1"/>
                </a:solidFill>
              </a:rPr>
              <a:t>		</a:t>
            </a:r>
            <a:endParaRPr sz="1100" b="1">
              <a:solidFill>
                <a:schemeClr val="dk1"/>
              </a:solidFill>
            </a:endParaRPr>
          </a:p>
        </p:txBody>
      </p:sp>
      <p:sp>
        <p:nvSpPr>
          <p:cNvPr id="225" name="Shape 22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latin typeface="Lora"/>
                <a:ea typeface="Lora"/>
                <a:cs typeface="Lora"/>
                <a:sym typeface="Lora"/>
              </a:rPr>
              <a:t>12</a:t>
            </a:fld>
            <a:endParaRPr>
              <a:latin typeface="Lora"/>
              <a:ea typeface="Lora"/>
              <a:cs typeface="Lora"/>
              <a:sym typeface="Lora"/>
            </a:endParaRPr>
          </a:p>
        </p:txBody>
      </p:sp>
      <p:pic>
        <p:nvPicPr>
          <p:cNvPr id="226" name="Shape 226"/>
          <p:cNvPicPr preferRelativeResize="0"/>
          <p:nvPr/>
        </p:nvPicPr>
        <p:blipFill>
          <a:blip r:embed="rId3">
            <a:alphaModFix/>
          </a:blip>
          <a:stretch>
            <a:fillRect/>
          </a:stretch>
        </p:blipFill>
        <p:spPr>
          <a:xfrm>
            <a:off x="152400" y="516600"/>
            <a:ext cx="8811701" cy="3468800"/>
          </a:xfrm>
          <a:prstGeom prst="rect">
            <a:avLst/>
          </a:prstGeom>
          <a:noFill/>
          <a:ln>
            <a:noFill/>
          </a:ln>
        </p:spPr>
      </p:pic>
      <p:sp>
        <p:nvSpPr>
          <p:cNvPr id="227" name="Shape 227"/>
          <p:cNvSpPr txBox="1"/>
          <p:nvPr/>
        </p:nvSpPr>
        <p:spPr>
          <a:xfrm>
            <a:off x="4403550" y="4550925"/>
            <a:ext cx="336900" cy="26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1"/>
                </a:solidFill>
                <a:latin typeface="Lora"/>
                <a:ea typeface="Lora"/>
                <a:cs typeface="Lora"/>
                <a:sym typeface="Lora"/>
              </a:rPr>
              <a:t>1</a:t>
            </a:r>
            <a:endParaRPr sz="1800"/>
          </a:p>
        </p:txBody>
      </p:sp>
      <p:sp>
        <p:nvSpPr>
          <p:cNvPr id="228" name="Shape 228"/>
          <p:cNvSpPr txBox="1">
            <a:spLocks noGrp="1"/>
          </p:cNvSpPr>
          <p:nvPr>
            <p:ph type="body" idx="1"/>
          </p:nvPr>
        </p:nvSpPr>
        <p:spPr>
          <a:xfrm>
            <a:off x="1959875" y="4031325"/>
            <a:ext cx="5163000" cy="519600"/>
          </a:xfrm>
          <a:prstGeom prst="rect">
            <a:avLst/>
          </a:prstGeom>
        </p:spPr>
        <p:txBody>
          <a:bodyPr spcFirstLastPara="1" wrap="square" lIns="91425" tIns="91425" rIns="91425" bIns="91425" anchor="b" anchorCtr="0">
            <a:noAutofit/>
          </a:bodyPr>
          <a:lstStyle/>
          <a:p>
            <a:pPr marL="0" lvl="0" indent="0">
              <a:spcBef>
                <a:spcPts val="360"/>
              </a:spcBef>
              <a:spcAft>
                <a:spcPts val="0"/>
              </a:spcAft>
              <a:buNone/>
            </a:pPr>
            <a:r>
              <a:rPr lang="en"/>
              <a:t>Energy Storage Technologies</a:t>
            </a:r>
            <a:endParaRPr/>
          </a:p>
        </p:txBody>
      </p:sp>
      <p:sp>
        <p:nvSpPr>
          <p:cNvPr id="229" name="Shape 229"/>
          <p:cNvSpPr txBox="1"/>
          <p:nvPr/>
        </p:nvSpPr>
        <p:spPr>
          <a:xfrm>
            <a:off x="28825" y="4897450"/>
            <a:ext cx="1559100" cy="201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000"/>
              <a:t>Source: </a:t>
            </a:r>
            <a:r>
              <a:rPr lang="en" sz="1000" u="sng">
                <a:solidFill>
                  <a:schemeClr val="hlink"/>
                </a:solidFill>
                <a:hlinkClick r:id="rId4"/>
              </a:rPr>
              <a:t>Deloitte</a:t>
            </a:r>
            <a:endParaRPr sz="1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Shape 234"/>
          <p:cNvSpPr txBox="1">
            <a:spLocks noGrp="1"/>
          </p:cNvSpPr>
          <p:nvPr>
            <p:ph type="title"/>
          </p:nvPr>
        </p:nvSpPr>
        <p:spPr>
          <a:xfrm>
            <a:off x="1381250" y="922668"/>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endParaRPr/>
          </a:p>
        </p:txBody>
      </p:sp>
      <p:pic>
        <p:nvPicPr>
          <p:cNvPr id="235" name="Shape 235"/>
          <p:cNvPicPr preferRelativeResize="0"/>
          <p:nvPr/>
        </p:nvPicPr>
        <p:blipFill>
          <a:blip r:embed="rId3">
            <a:alphaModFix/>
          </a:blip>
          <a:stretch>
            <a:fillRect/>
          </a:stretch>
        </p:blipFill>
        <p:spPr>
          <a:xfrm>
            <a:off x="80550" y="0"/>
            <a:ext cx="8982901" cy="5063525"/>
          </a:xfrm>
          <a:prstGeom prst="rect">
            <a:avLst/>
          </a:prstGeom>
          <a:noFill/>
          <a:ln>
            <a:noFill/>
          </a:ln>
        </p:spPr>
      </p:pic>
      <p:sp>
        <p:nvSpPr>
          <p:cNvPr id="236" name="Shape 236"/>
          <p:cNvSpPr txBox="1"/>
          <p:nvPr/>
        </p:nvSpPr>
        <p:spPr>
          <a:xfrm>
            <a:off x="0" y="0"/>
            <a:ext cx="9144000" cy="2604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 sz="1100" b="1">
                <a:solidFill>
                  <a:schemeClr val="dk1"/>
                </a:solidFill>
              </a:rPr>
              <a:t>		 	 	 		</a:t>
            </a:r>
            <a:endParaRPr sz="1100" b="1">
              <a:solidFill>
                <a:schemeClr val="dk1"/>
              </a:solidFill>
            </a:endParaRPr>
          </a:p>
          <a:p>
            <a:pPr marL="0" lvl="0" indent="0" rtl="0">
              <a:spcBef>
                <a:spcPts val="0"/>
              </a:spcBef>
              <a:spcAft>
                <a:spcPts val="0"/>
              </a:spcAft>
              <a:buNone/>
            </a:pPr>
            <a:r>
              <a:rPr lang="en" sz="1100" b="1">
                <a:solidFill>
                  <a:schemeClr val="dk1"/>
                </a:solidFill>
              </a:rPr>
              <a:t>			</a:t>
            </a:r>
            <a:endParaRPr sz="1100" b="1">
              <a:solidFill>
                <a:schemeClr val="dk1"/>
              </a:solidFill>
            </a:endParaRPr>
          </a:p>
          <a:p>
            <a:pPr marL="0" lvl="0" indent="0" rtl="0">
              <a:spcBef>
                <a:spcPts val="0"/>
              </a:spcBef>
              <a:spcAft>
                <a:spcPts val="0"/>
              </a:spcAft>
              <a:buNone/>
            </a:pPr>
            <a:r>
              <a:rPr lang="en" sz="1100" b="1">
                <a:solidFill>
                  <a:schemeClr val="dk1"/>
                </a:solidFill>
              </a:rPr>
              <a:t>				</a:t>
            </a:r>
            <a:endParaRPr sz="1100" b="1">
              <a:solidFill>
                <a:schemeClr val="dk1"/>
              </a:solidFill>
            </a:endParaRPr>
          </a:p>
          <a:p>
            <a:pPr marL="0" lvl="0" indent="0" rtl="0">
              <a:spcBef>
                <a:spcPts val="0"/>
              </a:spcBef>
              <a:spcAft>
                <a:spcPts val="0"/>
              </a:spcAft>
              <a:buNone/>
            </a:pPr>
            <a:r>
              <a:rPr lang="en" sz="1100" b="1">
                <a:solidFill>
                  <a:schemeClr val="dk1"/>
                </a:solidFill>
              </a:rPr>
              <a:t>				</a:t>
            </a:r>
            <a:endParaRPr sz="1100" b="1">
              <a:solidFill>
                <a:schemeClr val="dk1"/>
              </a:solidFill>
            </a:endParaRPr>
          </a:p>
          <a:p>
            <a:pPr marL="0" lvl="0" indent="0" rtl="0">
              <a:spcBef>
                <a:spcPts val="0"/>
              </a:spcBef>
              <a:spcAft>
                <a:spcPts val="0"/>
              </a:spcAft>
              <a:buNone/>
            </a:pPr>
            <a:r>
              <a:rPr lang="en" sz="1100" b="1">
                <a:solidFill>
                  <a:schemeClr val="dk1"/>
                </a:solidFill>
              </a:rPr>
              <a:t>			</a:t>
            </a:r>
            <a:endParaRPr sz="1100" b="1">
              <a:solidFill>
                <a:schemeClr val="dk1"/>
              </a:solidFill>
            </a:endParaRPr>
          </a:p>
          <a:p>
            <a:pPr marL="0" lvl="0" indent="0" rtl="0">
              <a:spcBef>
                <a:spcPts val="0"/>
              </a:spcBef>
              <a:spcAft>
                <a:spcPts val="0"/>
              </a:spcAft>
              <a:buNone/>
            </a:pPr>
            <a:r>
              <a:rPr lang="en" sz="1100" b="1">
                <a:solidFill>
                  <a:schemeClr val="dk1"/>
                </a:solidFill>
              </a:rPr>
              <a:t>		</a:t>
            </a:r>
            <a:endParaRPr sz="1100" b="1">
              <a:solidFill>
                <a:schemeClr val="dk1"/>
              </a:solidFill>
            </a:endParaRPr>
          </a:p>
        </p:txBody>
      </p:sp>
      <p:sp>
        <p:nvSpPr>
          <p:cNvPr id="237" name="Shape 23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13</a:t>
            </a:fld>
            <a:endParaRPr/>
          </a:p>
        </p:txBody>
      </p:sp>
      <p:sp>
        <p:nvSpPr>
          <p:cNvPr id="238" name="Shape 238"/>
          <p:cNvSpPr/>
          <p:nvPr/>
        </p:nvSpPr>
        <p:spPr>
          <a:xfrm>
            <a:off x="189425" y="746725"/>
            <a:ext cx="2717400" cy="1142400"/>
          </a:xfrm>
          <a:prstGeom prst="flowChartAlternateProcess">
            <a:avLst/>
          </a:prstGeom>
          <a:solidFill>
            <a:srgbClr val="EFEFE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highlight>
                <a:srgbClr val="999999"/>
              </a:highlight>
            </a:endParaRPr>
          </a:p>
        </p:txBody>
      </p:sp>
      <p:sp>
        <p:nvSpPr>
          <p:cNvPr id="239" name="Shape 239"/>
          <p:cNvSpPr txBox="1"/>
          <p:nvPr/>
        </p:nvSpPr>
        <p:spPr>
          <a:xfrm>
            <a:off x="218675" y="657475"/>
            <a:ext cx="2688300" cy="10569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sz="1000" b="1">
                <a:solidFill>
                  <a:srgbClr val="305496"/>
                </a:solidFill>
              </a:rPr>
              <a:t>Generation</a:t>
            </a:r>
            <a:endParaRPr sz="1000" b="1">
              <a:solidFill>
                <a:srgbClr val="305496"/>
              </a:solidFill>
            </a:endParaRPr>
          </a:p>
          <a:p>
            <a:pPr marL="0" lvl="0" indent="0">
              <a:spcBef>
                <a:spcPts val="0"/>
              </a:spcBef>
              <a:spcAft>
                <a:spcPts val="0"/>
              </a:spcAft>
              <a:buNone/>
            </a:pPr>
            <a:endParaRPr sz="600"/>
          </a:p>
          <a:p>
            <a:pPr marL="0" lvl="0" indent="0">
              <a:spcBef>
                <a:spcPts val="0"/>
              </a:spcBef>
              <a:spcAft>
                <a:spcPts val="0"/>
              </a:spcAft>
              <a:buNone/>
            </a:pPr>
            <a:r>
              <a:rPr lang="en" sz="700"/>
              <a:t>Storage offers Emission free alternatives to plant additions as utilities face aging plants and stringent environmental regulations</a:t>
            </a:r>
            <a:endParaRPr sz="700"/>
          </a:p>
          <a:p>
            <a:pPr marL="0" lvl="0" indent="0">
              <a:spcBef>
                <a:spcPts val="0"/>
              </a:spcBef>
              <a:spcAft>
                <a:spcPts val="0"/>
              </a:spcAft>
              <a:buNone/>
            </a:pPr>
            <a:endParaRPr sz="600"/>
          </a:p>
          <a:p>
            <a:pPr marL="0" lvl="0" indent="0">
              <a:spcBef>
                <a:spcPts val="0"/>
              </a:spcBef>
              <a:spcAft>
                <a:spcPts val="0"/>
              </a:spcAft>
              <a:buNone/>
            </a:pPr>
            <a:r>
              <a:rPr lang="en" sz="700" b="1"/>
              <a:t>Technologies:</a:t>
            </a:r>
            <a:r>
              <a:rPr lang="en" sz="700"/>
              <a:t> PHS, CAES, Traditional Electrochemical, Flow Batteries, Hydrogen</a:t>
            </a:r>
            <a:endParaRPr sz="700"/>
          </a:p>
          <a:p>
            <a:pPr marL="0" lvl="0" indent="0">
              <a:spcBef>
                <a:spcPts val="0"/>
              </a:spcBef>
              <a:spcAft>
                <a:spcPts val="0"/>
              </a:spcAft>
              <a:buNone/>
            </a:pPr>
            <a:r>
              <a:rPr lang="en" sz="700" b="1"/>
              <a:t>Applications:</a:t>
            </a:r>
            <a:r>
              <a:rPr lang="en" sz="700"/>
              <a:t> Electric Energy Time-shift, Electric Supply Capacity</a:t>
            </a:r>
            <a:endParaRPr sz="700"/>
          </a:p>
        </p:txBody>
      </p:sp>
      <p:sp>
        <p:nvSpPr>
          <p:cNvPr id="240" name="Shape 240"/>
          <p:cNvSpPr/>
          <p:nvPr/>
        </p:nvSpPr>
        <p:spPr>
          <a:xfrm>
            <a:off x="3242075" y="657475"/>
            <a:ext cx="2061900" cy="1142400"/>
          </a:xfrm>
          <a:prstGeom prst="flowChartAlternateProcess">
            <a:avLst/>
          </a:prstGeom>
          <a:solidFill>
            <a:srgbClr val="EFEFEF"/>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highlight>
                <a:srgbClr val="999999"/>
              </a:highlight>
            </a:endParaRPr>
          </a:p>
        </p:txBody>
      </p:sp>
      <p:sp>
        <p:nvSpPr>
          <p:cNvPr id="241" name="Shape 241"/>
          <p:cNvSpPr/>
          <p:nvPr/>
        </p:nvSpPr>
        <p:spPr>
          <a:xfrm>
            <a:off x="6105225" y="984450"/>
            <a:ext cx="2767200" cy="1247100"/>
          </a:xfrm>
          <a:prstGeom prst="flowChartAlternateProcess">
            <a:avLst/>
          </a:prstGeom>
          <a:solidFill>
            <a:srgbClr val="EFEFEF"/>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highlight>
                <a:srgbClr val="999999"/>
              </a:highlight>
            </a:endParaRPr>
          </a:p>
        </p:txBody>
      </p:sp>
      <p:sp>
        <p:nvSpPr>
          <p:cNvPr id="242" name="Shape 242"/>
          <p:cNvSpPr/>
          <p:nvPr/>
        </p:nvSpPr>
        <p:spPr>
          <a:xfrm>
            <a:off x="218675" y="2945400"/>
            <a:ext cx="1632000" cy="1653900"/>
          </a:xfrm>
          <a:prstGeom prst="flowChartAlternateProcess">
            <a:avLst/>
          </a:prstGeom>
          <a:solidFill>
            <a:srgbClr val="EFEFEF"/>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highlight>
                <a:srgbClr val="999999"/>
              </a:highlight>
            </a:endParaRPr>
          </a:p>
        </p:txBody>
      </p:sp>
      <p:sp>
        <p:nvSpPr>
          <p:cNvPr id="243" name="Shape 243"/>
          <p:cNvSpPr txBox="1"/>
          <p:nvPr/>
        </p:nvSpPr>
        <p:spPr>
          <a:xfrm>
            <a:off x="3242075" y="609725"/>
            <a:ext cx="2102400" cy="9741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000" b="1">
                <a:solidFill>
                  <a:srgbClr val="305496"/>
                </a:solidFill>
              </a:rPr>
              <a:t>Renewables</a:t>
            </a:r>
            <a:endParaRPr sz="1000" b="1">
              <a:solidFill>
                <a:srgbClr val="305496"/>
              </a:solidFill>
            </a:endParaRPr>
          </a:p>
          <a:p>
            <a:pPr marL="0" lvl="0" indent="0" rtl="0">
              <a:spcBef>
                <a:spcPts val="0"/>
              </a:spcBef>
              <a:spcAft>
                <a:spcPts val="0"/>
              </a:spcAft>
              <a:buNone/>
            </a:pPr>
            <a:endParaRPr sz="600"/>
          </a:p>
          <a:p>
            <a:pPr marL="0" lvl="0" indent="0" rtl="0">
              <a:spcBef>
                <a:spcPts val="0"/>
              </a:spcBef>
              <a:spcAft>
                <a:spcPts val="0"/>
              </a:spcAft>
              <a:buNone/>
            </a:pPr>
            <a:r>
              <a:rPr lang="en" sz="700"/>
              <a:t>Storage addresses the intermittency issues of renewables by delivering energy only when the grid requires it</a:t>
            </a:r>
            <a:endParaRPr sz="700"/>
          </a:p>
          <a:p>
            <a:pPr marL="0" lvl="0" indent="0" rtl="0">
              <a:spcBef>
                <a:spcPts val="0"/>
              </a:spcBef>
              <a:spcAft>
                <a:spcPts val="0"/>
              </a:spcAft>
              <a:buNone/>
            </a:pPr>
            <a:endParaRPr sz="600"/>
          </a:p>
          <a:p>
            <a:pPr marL="0" lvl="0" indent="0" rtl="0">
              <a:spcBef>
                <a:spcPts val="0"/>
              </a:spcBef>
              <a:spcAft>
                <a:spcPts val="0"/>
              </a:spcAft>
              <a:buNone/>
            </a:pPr>
            <a:r>
              <a:rPr lang="en" sz="700" b="1"/>
              <a:t>Technologies:</a:t>
            </a:r>
            <a:r>
              <a:rPr lang="en" sz="700"/>
              <a:t> PHS, CAES, Traditional Electrochemical, Flow Batteries, Hydrogen</a:t>
            </a:r>
            <a:endParaRPr sz="700"/>
          </a:p>
          <a:p>
            <a:pPr marL="0" lvl="0" indent="0" rtl="0">
              <a:spcBef>
                <a:spcPts val="0"/>
              </a:spcBef>
              <a:spcAft>
                <a:spcPts val="0"/>
              </a:spcAft>
              <a:buNone/>
            </a:pPr>
            <a:r>
              <a:rPr lang="en" sz="700" b="1"/>
              <a:t>Applications:</a:t>
            </a:r>
            <a:r>
              <a:rPr lang="en" sz="700"/>
              <a:t> Time-shift, capacity firming, wind integration</a:t>
            </a:r>
            <a:endParaRPr sz="700"/>
          </a:p>
        </p:txBody>
      </p:sp>
      <p:sp>
        <p:nvSpPr>
          <p:cNvPr id="244" name="Shape 244"/>
          <p:cNvSpPr txBox="1"/>
          <p:nvPr/>
        </p:nvSpPr>
        <p:spPr>
          <a:xfrm>
            <a:off x="6093675" y="922675"/>
            <a:ext cx="2767200" cy="12471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000" b="1">
                <a:solidFill>
                  <a:srgbClr val="305496"/>
                </a:solidFill>
              </a:rPr>
              <a:t>Consumers</a:t>
            </a:r>
            <a:endParaRPr sz="1000" b="1">
              <a:solidFill>
                <a:srgbClr val="305496"/>
              </a:solidFill>
            </a:endParaRPr>
          </a:p>
          <a:p>
            <a:pPr marL="0" lvl="0" indent="0" rtl="0">
              <a:spcBef>
                <a:spcPts val="0"/>
              </a:spcBef>
              <a:spcAft>
                <a:spcPts val="0"/>
              </a:spcAft>
              <a:buNone/>
            </a:pPr>
            <a:endParaRPr sz="600"/>
          </a:p>
          <a:p>
            <a:pPr marL="0" lvl="0" indent="0" rtl="0">
              <a:spcBef>
                <a:spcPts val="0"/>
              </a:spcBef>
              <a:spcAft>
                <a:spcPts val="0"/>
              </a:spcAft>
              <a:buNone/>
            </a:pPr>
            <a:r>
              <a:rPr lang="en" sz="700"/>
              <a:t>Storage ensures power quality and reliability during outages as well as enables “behind the meter” energy management practices</a:t>
            </a:r>
            <a:endParaRPr sz="700"/>
          </a:p>
          <a:p>
            <a:pPr marL="0" lvl="0" indent="0" rtl="0">
              <a:spcBef>
                <a:spcPts val="0"/>
              </a:spcBef>
              <a:spcAft>
                <a:spcPts val="0"/>
              </a:spcAft>
              <a:buNone/>
            </a:pPr>
            <a:endParaRPr sz="600"/>
          </a:p>
          <a:p>
            <a:pPr marL="0" lvl="0" indent="0" rtl="0">
              <a:spcBef>
                <a:spcPts val="0"/>
              </a:spcBef>
              <a:spcAft>
                <a:spcPts val="0"/>
              </a:spcAft>
              <a:buNone/>
            </a:pPr>
            <a:r>
              <a:rPr lang="en" sz="700" b="1"/>
              <a:t>Technologies:</a:t>
            </a:r>
            <a:r>
              <a:rPr lang="en" sz="700"/>
              <a:t> Li-ion, NaS, Pb-Acid, Flywheel, Flow Batteries, Hydrogen</a:t>
            </a:r>
            <a:endParaRPr sz="700"/>
          </a:p>
          <a:p>
            <a:pPr marL="0" lvl="0" indent="0" rtl="0">
              <a:spcBef>
                <a:spcPts val="0"/>
              </a:spcBef>
              <a:spcAft>
                <a:spcPts val="0"/>
              </a:spcAft>
              <a:buNone/>
            </a:pPr>
            <a:r>
              <a:rPr lang="en" sz="700" b="1"/>
              <a:t>Applications:</a:t>
            </a:r>
            <a:r>
              <a:rPr lang="en" sz="700"/>
              <a:t> Time of Use Energy Cost Management, Demand Charge Management, Electric Reliability, Electric Power Quality</a:t>
            </a:r>
            <a:endParaRPr sz="700"/>
          </a:p>
        </p:txBody>
      </p:sp>
      <p:sp>
        <p:nvSpPr>
          <p:cNvPr id="245" name="Shape 245"/>
          <p:cNvSpPr/>
          <p:nvPr/>
        </p:nvSpPr>
        <p:spPr>
          <a:xfrm>
            <a:off x="3649475" y="3692950"/>
            <a:ext cx="2688300" cy="1142400"/>
          </a:xfrm>
          <a:prstGeom prst="flowChartAlternateProcess">
            <a:avLst/>
          </a:prstGeom>
          <a:solidFill>
            <a:srgbClr val="EFEFEF"/>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highlight>
                <a:srgbClr val="999999"/>
              </a:highlight>
            </a:endParaRPr>
          </a:p>
        </p:txBody>
      </p:sp>
      <p:sp>
        <p:nvSpPr>
          <p:cNvPr id="246" name="Shape 246"/>
          <p:cNvSpPr txBox="1"/>
          <p:nvPr/>
        </p:nvSpPr>
        <p:spPr>
          <a:xfrm>
            <a:off x="291475" y="2916075"/>
            <a:ext cx="1559100" cy="16539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000" b="1">
                <a:solidFill>
                  <a:srgbClr val="305496"/>
                </a:solidFill>
              </a:rPr>
              <a:t>ISO</a:t>
            </a:r>
            <a:endParaRPr sz="1000" b="1">
              <a:solidFill>
                <a:srgbClr val="305496"/>
              </a:solidFill>
            </a:endParaRPr>
          </a:p>
          <a:p>
            <a:pPr marL="0" lvl="0" indent="0" rtl="0">
              <a:spcBef>
                <a:spcPts val="0"/>
              </a:spcBef>
              <a:spcAft>
                <a:spcPts val="0"/>
              </a:spcAft>
              <a:buNone/>
            </a:pPr>
            <a:endParaRPr sz="600"/>
          </a:p>
          <a:p>
            <a:pPr marL="0" lvl="0" indent="0" rtl="0">
              <a:spcBef>
                <a:spcPts val="0"/>
              </a:spcBef>
              <a:spcAft>
                <a:spcPts val="0"/>
              </a:spcAft>
              <a:buNone/>
            </a:pPr>
            <a:r>
              <a:rPr lang="en" sz="700"/>
              <a:t>Storage improves the quality and stability of a grid that seeks to accommodate disparate and dynamic supply and demand points</a:t>
            </a:r>
            <a:endParaRPr sz="700"/>
          </a:p>
          <a:p>
            <a:pPr marL="0" lvl="0" indent="0" rtl="0">
              <a:spcBef>
                <a:spcPts val="0"/>
              </a:spcBef>
              <a:spcAft>
                <a:spcPts val="0"/>
              </a:spcAft>
              <a:buNone/>
            </a:pPr>
            <a:endParaRPr sz="600"/>
          </a:p>
          <a:p>
            <a:pPr marL="0" lvl="0" indent="0" rtl="0">
              <a:spcBef>
                <a:spcPts val="0"/>
              </a:spcBef>
              <a:spcAft>
                <a:spcPts val="0"/>
              </a:spcAft>
              <a:buNone/>
            </a:pPr>
            <a:r>
              <a:rPr lang="en" sz="700" b="1"/>
              <a:t>Technologies:</a:t>
            </a:r>
            <a:r>
              <a:rPr lang="en" sz="700"/>
              <a:t> Flywheels, Li-ion, SMES, Supercapacitors, Pb-Acid</a:t>
            </a:r>
            <a:endParaRPr sz="700"/>
          </a:p>
          <a:p>
            <a:pPr marL="0" lvl="0" indent="0" rtl="0">
              <a:spcBef>
                <a:spcPts val="0"/>
              </a:spcBef>
              <a:spcAft>
                <a:spcPts val="0"/>
              </a:spcAft>
              <a:buNone/>
            </a:pPr>
            <a:r>
              <a:rPr lang="en" sz="700" b="1"/>
              <a:t>Applications:</a:t>
            </a:r>
            <a:r>
              <a:rPr lang="en" sz="700"/>
              <a:t> Load Following, Area Regulation, Electric Supply Reserve Capacity, Voltage Support</a:t>
            </a:r>
            <a:endParaRPr sz="700"/>
          </a:p>
        </p:txBody>
      </p:sp>
      <p:sp>
        <p:nvSpPr>
          <p:cNvPr id="247" name="Shape 247"/>
          <p:cNvSpPr txBox="1"/>
          <p:nvPr/>
        </p:nvSpPr>
        <p:spPr>
          <a:xfrm>
            <a:off x="3678625" y="3656525"/>
            <a:ext cx="2767200" cy="10569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000" b="1">
                <a:solidFill>
                  <a:srgbClr val="305496"/>
                </a:solidFill>
              </a:rPr>
              <a:t>Transmission &amp; Distribution</a:t>
            </a:r>
            <a:endParaRPr sz="1000" b="1">
              <a:solidFill>
                <a:srgbClr val="305496"/>
              </a:solidFill>
            </a:endParaRPr>
          </a:p>
          <a:p>
            <a:pPr marL="0" lvl="0" indent="0" rtl="0">
              <a:spcBef>
                <a:spcPts val="0"/>
              </a:spcBef>
              <a:spcAft>
                <a:spcPts val="0"/>
              </a:spcAft>
              <a:buNone/>
            </a:pPr>
            <a:endParaRPr sz="600"/>
          </a:p>
          <a:p>
            <a:pPr marL="0" lvl="0" indent="0" rtl="0">
              <a:spcBef>
                <a:spcPts val="0"/>
              </a:spcBef>
              <a:spcAft>
                <a:spcPts val="0"/>
              </a:spcAft>
              <a:buNone/>
            </a:pPr>
            <a:r>
              <a:rPr lang="en" sz="700"/>
              <a:t>Storage enables the deferment of T&amp;D investments as utilities seek to maintain reliability while satisfying growing loads and integrating renewables energies</a:t>
            </a:r>
            <a:endParaRPr sz="700"/>
          </a:p>
          <a:p>
            <a:pPr marL="0" lvl="0" indent="0" rtl="0">
              <a:spcBef>
                <a:spcPts val="0"/>
              </a:spcBef>
              <a:spcAft>
                <a:spcPts val="0"/>
              </a:spcAft>
              <a:buNone/>
            </a:pPr>
            <a:endParaRPr sz="600"/>
          </a:p>
          <a:p>
            <a:pPr marL="0" lvl="0" indent="0" rtl="0">
              <a:spcBef>
                <a:spcPts val="0"/>
              </a:spcBef>
              <a:spcAft>
                <a:spcPts val="0"/>
              </a:spcAft>
              <a:buNone/>
            </a:pPr>
            <a:r>
              <a:rPr lang="en" sz="700" b="1"/>
              <a:t>Technologies:</a:t>
            </a:r>
            <a:r>
              <a:rPr lang="en" sz="700"/>
              <a:t> Traditional Electrochemical, SMES, Supercapacitors, Flow Batteries, CAES</a:t>
            </a:r>
            <a:endParaRPr sz="700"/>
          </a:p>
          <a:p>
            <a:pPr marL="0" lvl="0" indent="0" rtl="0">
              <a:spcBef>
                <a:spcPts val="0"/>
              </a:spcBef>
              <a:spcAft>
                <a:spcPts val="0"/>
              </a:spcAft>
              <a:buNone/>
            </a:pPr>
            <a:r>
              <a:rPr lang="en" sz="700" b="1"/>
              <a:t>Applications:</a:t>
            </a:r>
            <a:r>
              <a:rPr lang="en" sz="700"/>
              <a:t> Transmission Support, Congestion Relief, Deferral, Substitution, On-site Power</a:t>
            </a:r>
            <a:endParaRPr sz="700"/>
          </a:p>
        </p:txBody>
      </p:sp>
      <p:sp>
        <p:nvSpPr>
          <p:cNvPr id="248" name="Shape 248"/>
          <p:cNvSpPr txBox="1"/>
          <p:nvPr/>
        </p:nvSpPr>
        <p:spPr>
          <a:xfrm>
            <a:off x="80550" y="0"/>
            <a:ext cx="4480200" cy="2043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r>
              <a:rPr lang="en" sz="1000"/>
              <a:t>Figure 1. Energy Storage Across the power sector</a:t>
            </a:r>
            <a:endParaRPr sz="1000"/>
          </a:p>
        </p:txBody>
      </p:sp>
      <p:sp>
        <p:nvSpPr>
          <p:cNvPr id="249" name="Shape 249"/>
          <p:cNvSpPr txBox="1"/>
          <p:nvPr/>
        </p:nvSpPr>
        <p:spPr>
          <a:xfrm>
            <a:off x="80550" y="4939150"/>
            <a:ext cx="4371300" cy="204300"/>
          </a:xfrm>
          <a:prstGeom prst="rect">
            <a:avLst/>
          </a:prstGeom>
          <a:solidFill>
            <a:srgbClr val="FFFFFF"/>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en" sz="1000"/>
              <a:t>Source: </a:t>
            </a:r>
            <a:r>
              <a:rPr lang="en" sz="1000" u="sng">
                <a:solidFill>
                  <a:schemeClr val="hlink"/>
                </a:solidFill>
                <a:hlinkClick r:id="rId4"/>
              </a:rPr>
              <a:t>Deloitte</a:t>
            </a:r>
            <a:endParaRPr sz="1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Shape 254"/>
          <p:cNvSpPr txBox="1">
            <a:spLocks noGrp="1"/>
          </p:cNvSpPr>
          <p:nvPr>
            <p:ph type="title"/>
          </p:nvPr>
        </p:nvSpPr>
        <p:spPr>
          <a:xfrm>
            <a:off x="1381250" y="922668"/>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Primary Value Proposition</a:t>
            </a:r>
            <a:endParaRPr/>
          </a:p>
        </p:txBody>
      </p:sp>
      <p:sp>
        <p:nvSpPr>
          <p:cNvPr id="255" name="Shape 255"/>
          <p:cNvSpPr txBox="1">
            <a:spLocks noGrp="1"/>
          </p:cNvSpPr>
          <p:nvPr>
            <p:ph type="body" idx="1"/>
          </p:nvPr>
        </p:nvSpPr>
        <p:spPr>
          <a:xfrm>
            <a:off x="302175" y="1169000"/>
            <a:ext cx="8645400" cy="3810600"/>
          </a:xfrm>
          <a:prstGeom prst="rect">
            <a:avLst/>
          </a:prstGeom>
        </p:spPr>
        <p:txBody>
          <a:bodyPr spcFirstLastPara="1" wrap="square" lIns="91425" tIns="91425" rIns="91425" bIns="91425" anchor="t" anchorCtr="0">
            <a:noAutofit/>
          </a:bodyPr>
          <a:lstStyle/>
          <a:p>
            <a:pPr marL="0" lvl="0" indent="0">
              <a:spcBef>
                <a:spcPts val="600"/>
              </a:spcBef>
              <a:spcAft>
                <a:spcPts val="0"/>
              </a:spcAft>
              <a:buNone/>
            </a:pPr>
            <a:r>
              <a:rPr lang="en" sz="1400"/>
              <a:t>“</a:t>
            </a:r>
            <a:r>
              <a:rPr lang="en" sz="1400" u="sng"/>
              <a:t>Electricity storage can be used to reduce the cost incurred for electric service. The benefit can be significant. There are two variations on this value proposition</a:t>
            </a:r>
            <a:r>
              <a:rPr lang="en" sz="1400"/>
              <a:t>.” (ESA)</a:t>
            </a:r>
            <a:endParaRPr sz="1400"/>
          </a:p>
          <a:p>
            <a:pPr marL="457200" lvl="0" indent="-317500" rtl="0">
              <a:spcBef>
                <a:spcPts val="600"/>
              </a:spcBef>
              <a:spcAft>
                <a:spcPts val="0"/>
              </a:spcAft>
              <a:buSzPts val="1400"/>
              <a:buChar char="◉"/>
            </a:pPr>
            <a:r>
              <a:rPr lang="en" sz="1400" u="sng"/>
              <a:t>Time of use energy cost management:</a:t>
            </a:r>
            <a:endParaRPr sz="1400" u="sng"/>
          </a:p>
          <a:p>
            <a:pPr marL="914400" lvl="1" indent="-317500">
              <a:spcBef>
                <a:spcPts val="0"/>
              </a:spcBef>
              <a:spcAft>
                <a:spcPts val="0"/>
              </a:spcAft>
              <a:buSzPts val="1400"/>
              <a:buChar char="○"/>
            </a:pPr>
            <a:r>
              <a:rPr lang="en" sz="1400"/>
              <a:t>One involves electricity end-users that pay “time-of-use” (TOU) electric energy prices. That is, the price paid depends on the time that it is purchased. </a:t>
            </a:r>
            <a:endParaRPr sz="1400"/>
          </a:p>
          <a:p>
            <a:pPr marL="457200" lvl="0" indent="-317500" rtl="0">
              <a:lnSpc>
                <a:spcPct val="100000"/>
              </a:lnSpc>
              <a:spcBef>
                <a:spcPts val="0"/>
              </a:spcBef>
              <a:spcAft>
                <a:spcPts val="0"/>
              </a:spcAft>
              <a:buSzPts val="1400"/>
              <a:buChar char="◉"/>
            </a:pPr>
            <a:r>
              <a:rPr lang="en" sz="1400" u="sng"/>
              <a:t>Demand charge management (Capacity Charges)</a:t>
            </a:r>
            <a:r>
              <a:rPr lang="en" sz="1400"/>
              <a:t>:</a:t>
            </a:r>
            <a:endParaRPr sz="1400"/>
          </a:p>
          <a:p>
            <a:pPr marL="914400" lvl="1" indent="-355600" rtl="0">
              <a:lnSpc>
                <a:spcPct val="100000"/>
              </a:lnSpc>
              <a:spcBef>
                <a:spcPts val="0"/>
              </a:spcBef>
              <a:spcAft>
                <a:spcPts val="0"/>
              </a:spcAft>
              <a:buSzPts val="2000"/>
              <a:buChar char="○"/>
            </a:pPr>
            <a:r>
              <a:rPr lang="en" sz="1400"/>
              <a:t>Second, commercial and Industrial end-users that use a significant amount of electricity qualify for electrical service pricing that includes both a) TOU energy pricing and b) demand charges.</a:t>
            </a:r>
            <a:r>
              <a:rPr lang="en"/>
              <a:t> </a:t>
            </a:r>
            <a:endParaRPr/>
          </a:p>
          <a:p>
            <a:pPr marL="457200" lvl="0" indent="-317500" rtl="0">
              <a:lnSpc>
                <a:spcPct val="100000"/>
              </a:lnSpc>
              <a:spcBef>
                <a:spcPts val="0"/>
              </a:spcBef>
              <a:spcAft>
                <a:spcPts val="0"/>
              </a:spcAft>
              <a:buSzPts val="1400"/>
              <a:buChar char="◉"/>
            </a:pPr>
            <a:r>
              <a:rPr lang="en" sz="1400"/>
              <a:t>Secondary value propositions (especially as the market evolves and prices get richer)</a:t>
            </a:r>
            <a:endParaRPr sz="1400"/>
          </a:p>
          <a:p>
            <a:pPr marL="914400" lvl="1" indent="-317500" rtl="0">
              <a:spcBef>
                <a:spcPts val="0"/>
              </a:spcBef>
              <a:spcAft>
                <a:spcPts val="0"/>
              </a:spcAft>
              <a:buSzPts val="1400"/>
              <a:buChar char="○"/>
            </a:pPr>
            <a:r>
              <a:rPr lang="en" sz="1400"/>
              <a:t>Electric reliability</a:t>
            </a:r>
            <a:endParaRPr sz="1400"/>
          </a:p>
          <a:p>
            <a:pPr marL="914400" lvl="1" indent="-317500" rtl="0">
              <a:spcBef>
                <a:spcPts val="0"/>
              </a:spcBef>
              <a:spcAft>
                <a:spcPts val="0"/>
              </a:spcAft>
              <a:buSzPts val="1400"/>
              <a:buChar char="○"/>
            </a:pPr>
            <a:r>
              <a:rPr lang="en" sz="1400"/>
              <a:t>Electric power quality (ability to track energy source behind the meter)</a:t>
            </a:r>
            <a:endParaRPr sz="1400"/>
          </a:p>
          <a:p>
            <a:pPr marL="914400" lvl="1" indent="-317500" rtl="0">
              <a:spcBef>
                <a:spcPts val="0"/>
              </a:spcBef>
              <a:spcAft>
                <a:spcPts val="0"/>
              </a:spcAft>
              <a:buSzPts val="1400"/>
              <a:buChar char="○"/>
            </a:pPr>
            <a:r>
              <a:rPr lang="en" sz="1400"/>
              <a:t>Flexible Power Peaking Resource (Provides ability to sell power to utilities)</a:t>
            </a:r>
            <a:endParaRPr sz="1400"/>
          </a:p>
          <a:p>
            <a:pPr marL="914400" lvl="1" indent="-317500" rtl="0">
              <a:spcBef>
                <a:spcPts val="0"/>
              </a:spcBef>
              <a:spcAft>
                <a:spcPts val="0"/>
              </a:spcAft>
              <a:buSzPts val="1400"/>
              <a:buChar char="○"/>
            </a:pPr>
            <a:r>
              <a:rPr lang="en" sz="1400"/>
              <a:t>Electric Energy Time Shift</a:t>
            </a:r>
            <a:endParaRPr sz="1400"/>
          </a:p>
          <a:p>
            <a:pPr marL="914400" lvl="1" indent="-317500" rtl="0">
              <a:spcBef>
                <a:spcPts val="0"/>
              </a:spcBef>
              <a:spcAft>
                <a:spcPts val="0"/>
              </a:spcAft>
              <a:buSzPts val="1400"/>
              <a:buChar char="○"/>
            </a:pPr>
            <a:r>
              <a:rPr lang="en" sz="1400"/>
              <a:t>Resilience (Emergency management: i.e: Worst case scenario emergency preparation)</a:t>
            </a:r>
            <a:endParaRPr sz="1400"/>
          </a:p>
          <a:p>
            <a:pPr marL="457200" lvl="0" indent="-317500" rtl="0">
              <a:spcBef>
                <a:spcPts val="0"/>
              </a:spcBef>
              <a:spcAft>
                <a:spcPts val="0"/>
              </a:spcAft>
              <a:buSzPts val="1400"/>
              <a:buChar char="◉"/>
            </a:pPr>
            <a:r>
              <a:rPr lang="en" sz="1400"/>
              <a:t>Demand Response Response Payments in reaction to emergencies that threaten the grid:</a:t>
            </a:r>
            <a:endParaRPr sz="1400"/>
          </a:p>
          <a:p>
            <a:pPr marL="914400" lvl="1" indent="-317500" rtl="0">
              <a:spcBef>
                <a:spcPts val="0"/>
              </a:spcBef>
              <a:spcAft>
                <a:spcPts val="0"/>
              </a:spcAft>
              <a:buSzPts val="1400"/>
              <a:buChar char="○"/>
            </a:pPr>
            <a:r>
              <a:rPr lang="en" sz="1400"/>
              <a:t>New England Demand Response Management (ENERNOC)</a:t>
            </a:r>
            <a:br>
              <a:rPr lang="en" sz="1400"/>
            </a:br>
            <a:endParaRPr sz="1400"/>
          </a:p>
          <a:p>
            <a:pPr marL="0" lvl="0" indent="0">
              <a:spcBef>
                <a:spcPts val="600"/>
              </a:spcBef>
              <a:spcAft>
                <a:spcPts val="0"/>
              </a:spcAft>
              <a:buNone/>
            </a:pPr>
            <a:endParaRPr/>
          </a:p>
          <a:p>
            <a:pPr marL="0" lvl="0" indent="0">
              <a:spcBef>
                <a:spcPts val="600"/>
              </a:spcBef>
              <a:spcAft>
                <a:spcPts val="0"/>
              </a:spcAft>
              <a:buNone/>
            </a:pPr>
            <a:endParaRPr/>
          </a:p>
          <a:p>
            <a:pPr marL="0" lvl="0" indent="0">
              <a:spcBef>
                <a:spcPts val="600"/>
              </a:spcBef>
              <a:spcAft>
                <a:spcPts val="0"/>
              </a:spcAft>
              <a:buNone/>
            </a:pPr>
            <a:endParaRPr/>
          </a:p>
        </p:txBody>
      </p:sp>
      <p:sp>
        <p:nvSpPr>
          <p:cNvPr id="256" name="Shape 25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14</a:t>
            </a:fld>
            <a:endParaRPr/>
          </a:p>
        </p:txBody>
      </p:sp>
      <p:sp>
        <p:nvSpPr>
          <p:cNvPr id="257" name="Shape 257"/>
          <p:cNvSpPr txBox="1"/>
          <p:nvPr/>
        </p:nvSpPr>
        <p:spPr>
          <a:xfrm>
            <a:off x="743225" y="859375"/>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1</a:t>
            </a:r>
            <a:endParaRPr sz="2400">
              <a:latin typeface="Lora"/>
              <a:ea typeface="Lora"/>
              <a:cs typeface="Lora"/>
              <a:sym typeface="Lor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Shape 262"/>
          <p:cNvSpPr txBox="1">
            <a:spLocks noGrp="1"/>
          </p:cNvSpPr>
          <p:nvPr>
            <p:ph type="title" idx="4294967295"/>
          </p:nvPr>
        </p:nvSpPr>
        <p:spPr>
          <a:xfrm>
            <a:off x="1429075" y="743450"/>
            <a:ext cx="3993600" cy="752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Other Advantages:</a:t>
            </a:r>
            <a:endParaRPr/>
          </a:p>
          <a:p>
            <a:pPr marL="0" lvl="0" indent="0">
              <a:spcBef>
                <a:spcPts val="0"/>
              </a:spcBef>
              <a:spcAft>
                <a:spcPts val="0"/>
              </a:spcAft>
              <a:buNone/>
            </a:pPr>
            <a:r>
              <a:rPr lang="en"/>
              <a:t>Traditional Vs The Future Grid</a:t>
            </a:r>
            <a:endParaRPr/>
          </a:p>
        </p:txBody>
      </p:sp>
      <p:sp>
        <p:nvSpPr>
          <p:cNvPr id="263" name="Shape 26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15</a:t>
            </a:fld>
            <a:endParaRPr/>
          </a:p>
        </p:txBody>
      </p:sp>
      <p:sp>
        <p:nvSpPr>
          <p:cNvPr id="264" name="Shape 264"/>
          <p:cNvSpPr txBox="1">
            <a:spLocks noGrp="1"/>
          </p:cNvSpPr>
          <p:nvPr>
            <p:ph type="body" idx="1"/>
          </p:nvPr>
        </p:nvSpPr>
        <p:spPr>
          <a:xfrm>
            <a:off x="396850" y="1495550"/>
            <a:ext cx="8093700" cy="3402000"/>
          </a:xfrm>
          <a:prstGeom prst="rect">
            <a:avLst/>
          </a:prstGeom>
        </p:spPr>
        <p:txBody>
          <a:bodyPr spcFirstLastPara="1" wrap="square" lIns="91425" tIns="91425" rIns="91425" bIns="91425" anchor="t" anchorCtr="0">
            <a:noAutofit/>
          </a:bodyPr>
          <a:lstStyle/>
          <a:p>
            <a:pPr marL="457200" lvl="0" indent="-317500" rtl="0">
              <a:spcBef>
                <a:spcPts val="600"/>
              </a:spcBef>
              <a:spcAft>
                <a:spcPts val="0"/>
              </a:spcAft>
              <a:buSzPts val="1400"/>
              <a:buChar char="◉"/>
            </a:pPr>
            <a:r>
              <a:rPr lang="en" sz="1400"/>
              <a:t>“</a:t>
            </a:r>
            <a:r>
              <a:rPr lang="en" sz="1400" u="sng"/>
              <a:t>Energy Storage is expected to provide numerous benefits in many possible combinations.</a:t>
            </a:r>
            <a:r>
              <a:rPr lang="en" sz="1400"/>
              <a:t>” As the grid becomes smarter and technology costs decrease, storage flexible properties will increase its value. Distributed systems behind the meter would become not just ways to save on energy costs, but also act as assets which generate returns. For example:</a:t>
            </a:r>
            <a:endParaRPr sz="1400"/>
          </a:p>
          <a:p>
            <a:pPr marL="914400" lvl="1" indent="-317500" rtl="0">
              <a:spcBef>
                <a:spcPts val="0"/>
              </a:spcBef>
              <a:spcAft>
                <a:spcPts val="0"/>
              </a:spcAft>
              <a:buSzPts val="1400"/>
              <a:buChar char="○"/>
            </a:pPr>
            <a:r>
              <a:rPr lang="en" sz="1400"/>
              <a:t>Frequency Regulation</a:t>
            </a:r>
            <a:endParaRPr sz="1400"/>
          </a:p>
          <a:p>
            <a:pPr marL="914400" lvl="1" indent="-317500" rtl="0">
              <a:spcBef>
                <a:spcPts val="0"/>
              </a:spcBef>
              <a:spcAft>
                <a:spcPts val="0"/>
              </a:spcAft>
              <a:buSzPts val="1400"/>
              <a:buChar char="○"/>
            </a:pPr>
            <a:r>
              <a:rPr lang="en" sz="1400"/>
              <a:t>T&amp;D Upgrade Deferral</a:t>
            </a:r>
            <a:endParaRPr sz="1400"/>
          </a:p>
          <a:p>
            <a:pPr marL="914400" lvl="1" indent="-317500" rtl="0">
              <a:spcBef>
                <a:spcPts val="0"/>
              </a:spcBef>
              <a:spcAft>
                <a:spcPts val="0"/>
              </a:spcAft>
              <a:buSzPts val="1400"/>
              <a:buChar char="○"/>
            </a:pPr>
            <a:r>
              <a:rPr lang="en" sz="1400"/>
              <a:t>Transmission Support and Avoidance of Congestion Charge</a:t>
            </a:r>
            <a:endParaRPr sz="1400"/>
          </a:p>
          <a:p>
            <a:pPr marL="914400" lvl="1" indent="-317500" rtl="0">
              <a:lnSpc>
                <a:spcPct val="115000"/>
              </a:lnSpc>
              <a:spcBef>
                <a:spcPts val="0"/>
              </a:spcBef>
              <a:spcAft>
                <a:spcPts val="0"/>
              </a:spcAft>
              <a:buSzPts val="1400"/>
              <a:buChar char="○"/>
            </a:pPr>
            <a:r>
              <a:rPr lang="en" sz="1400"/>
              <a:t>Ramping</a:t>
            </a:r>
            <a:endParaRPr sz="1400"/>
          </a:p>
          <a:p>
            <a:pPr marL="457200" lvl="0" indent="-317500" rtl="0">
              <a:lnSpc>
                <a:spcPct val="100000"/>
              </a:lnSpc>
              <a:spcBef>
                <a:spcPts val="0"/>
              </a:spcBef>
              <a:spcAft>
                <a:spcPts val="0"/>
              </a:spcAft>
              <a:buSzPts val="1400"/>
              <a:buChar char="◉"/>
            </a:pPr>
            <a:r>
              <a:rPr lang="en" sz="1400"/>
              <a:t>Storage is more responsive than generation-based peakers like. The ability to both “absorb” and discharge energy adds to storage flexibility.</a:t>
            </a:r>
            <a:endParaRPr sz="1400"/>
          </a:p>
          <a:p>
            <a:pPr marL="457200" lvl="0" indent="-317500" rtl="0">
              <a:lnSpc>
                <a:spcPct val="115000"/>
              </a:lnSpc>
              <a:spcBef>
                <a:spcPts val="0"/>
              </a:spcBef>
              <a:spcAft>
                <a:spcPts val="0"/>
              </a:spcAft>
              <a:buSzPts val="1400"/>
              <a:buChar char="◉"/>
            </a:pPr>
            <a:r>
              <a:rPr lang="en" sz="1400"/>
              <a:t>Storage used for peaking could be used for ancillary services during thousands of hours per year. (frequency control, spinning reserves and operating reserves.)</a:t>
            </a:r>
            <a:endParaRPr sz="1400"/>
          </a:p>
          <a:p>
            <a:pPr marL="457200" lvl="0" indent="-317500" rtl="0">
              <a:spcBef>
                <a:spcPts val="0"/>
              </a:spcBef>
              <a:spcAft>
                <a:spcPts val="0"/>
              </a:spcAft>
              <a:buSzPts val="1400"/>
              <a:buChar char="◉"/>
            </a:pPr>
            <a:r>
              <a:rPr lang="en" sz="1400"/>
              <a:t>There are no direct emissions from storage and most storage types produce limited or noise so it may be easier to site than generation-based peakers.</a:t>
            </a:r>
            <a:endParaRPr sz="1400"/>
          </a:p>
        </p:txBody>
      </p:sp>
      <p:sp>
        <p:nvSpPr>
          <p:cNvPr id="265" name="Shape 265"/>
          <p:cNvSpPr txBox="1"/>
          <p:nvPr/>
        </p:nvSpPr>
        <p:spPr>
          <a:xfrm>
            <a:off x="28825" y="4897450"/>
            <a:ext cx="2451300" cy="201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000"/>
              <a:t>Source: </a:t>
            </a:r>
            <a:r>
              <a:rPr lang="en" sz="1000" u="sng">
                <a:solidFill>
                  <a:schemeClr val="hlink"/>
                </a:solidFill>
                <a:hlinkClick r:id="rId3"/>
              </a:rPr>
              <a:t>Energy Storage Association.</a:t>
            </a:r>
            <a:endParaRPr sz="1000"/>
          </a:p>
        </p:txBody>
      </p:sp>
      <p:sp>
        <p:nvSpPr>
          <p:cNvPr id="266" name="Shape 266"/>
          <p:cNvSpPr txBox="1"/>
          <p:nvPr/>
        </p:nvSpPr>
        <p:spPr>
          <a:xfrm>
            <a:off x="743225" y="838400"/>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1</a:t>
            </a:r>
            <a:endParaRPr sz="2400">
              <a:latin typeface="Lora"/>
              <a:ea typeface="Lora"/>
              <a:cs typeface="Lora"/>
              <a:sym typeface="Lor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Shape 271"/>
          <p:cNvSpPr txBox="1">
            <a:spLocks noGrp="1"/>
          </p:cNvSpPr>
          <p:nvPr>
            <p:ph type="title"/>
          </p:nvPr>
        </p:nvSpPr>
        <p:spPr>
          <a:xfrm>
            <a:off x="1381250" y="708500"/>
            <a:ext cx="3869400" cy="833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What Technologies Are Commercially Available?</a:t>
            </a:r>
            <a:endParaRPr/>
          </a:p>
        </p:txBody>
      </p:sp>
      <p:sp>
        <p:nvSpPr>
          <p:cNvPr id="272" name="Shape 272"/>
          <p:cNvSpPr txBox="1">
            <a:spLocks noGrp="1"/>
          </p:cNvSpPr>
          <p:nvPr>
            <p:ph type="body" idx="1"/>
          </p:nvPr>
        </p:nvSpPr>
        <p:spPr>
          <a:xfrm>
            <a:off x="514250" y="1406450"/>
            <a:ext cx="8439600" cy="3112200"/>
          </a:xfrm>
          <a:prstGeom prst="rect">
            <a:avLst/>
          </a:prstGeom>
        </p:spPr>
        <p:txBody>
          <a:bodyPr spcFirstLastPara="1" wrap="square" lIns="91425" tIns="91425" rIns="91425" bIns="91425" anchor="t" anchorCtr="0">
            <a:noAutofit/>
          </a:bodyPr>
          <a:lstStyle/>
          <a:p>
            <a:pPr marL="457200" lvl="0" indent="-317500" rtl="0">
              <a:spcBef>
                <a:spcPts val="600"/>
              </a:spcBef>
              <a:spcAft>
                <a:spcPts val="0"/>
              </a:spcAft>
              <a:buSzPts val="1400"/>
              <a:buChar char="◉"/>
            </a:pPr>
            <a:r>
              <a:rPr lang="en" sz="1400"/>
              <a:t>Solid State Batteries:</a:t>
            </a:r>
            <a:endParaRPr sz="1400"/>
          </a:p>
          <a:p>
            <a:pPr marL="914400" lvl="1" indent="-317500" rtl="0">
              <a:spcBef>
                <a:spcPts val="0"/>
              </a:spcBef>
              <a:spcAft>
                <a:spcPts val="0"/>
              </a:spcAft>
              <a:buSzPts val="1400"/>
              <a:buChar char="○"/>
            </a:pPr>
            <a:r>
              <a:rPr lang="en" sz="1400"/>
              <a:t>NaS (Sodium Sulfur), Li-ion, Ni-CD</a:t>
            </a:r>
            <a:endParaRPr sz="1400"/>
          </a:p>
          <a:p>
            <a:pPr marL="1371600" lvl="2" indent="-317500" rtl="0">
              <a:spcBef>
                <a:spcPts val="0"/>
              </a:spcBef>
              <a:spcAft>
                <a:spcPts val="0"/>
              </a:spcAft>
              <a:buSzPts val="1400"/>
              <a:buChar char="■"/>
            </a:pPr>
            <a:r>
              <a:rPr lang="en" sz="1400"/>
              <a:t>Proven and chosen technologies today</a:t>
            </a:r>
            <a:endParaRPr sz="1400"/>
          </a:p>
          <a:p>
            <a:pPr marL="1371600" lvl="2" indent="-317500" rtl="0">
              <a:lnSpc>
                <a:spcPct val="115000"/>
              </a:lnSpc>
              <a:spcBef>
                <a:spcPts val="0"/>
              </a:spcBef>
              <a:spcAft>
                <a:spcPts val="0"/>
              </a:spcAft>
              <a:buSzPts val="1400"/>
              <a:buChar char="■"/>
            </a:pPr>
            <a:r>
              <a:rPr lang="en" sz="1400"/>
              <a:t>Li-ion = Lithium + various combinations of chemistries</a:t>
            </a:r>
            <a:endParaRPr sz="1400"/>
          </a:p>
          <a:p>
            <a:pPr marL="457200" lvl="0" indent="-317500" rtl="0">
              <a:lnSpc>
                <a:spcPct val="115000"/>
              </a:lnSpc>
              <a:spcBef>
                <a:spcPts val="0"/>
              </a:spcBef>
              <a:spcAft>
                <a:spcPts val="0"/>
              </a:spcAft>
              <a:buSzPts val="1400"/>
              <a:buChar char="◉"/>
            </a:pPr>
            <a:r>
              <a:rPr lang="en" sz="1400"/>
              <a:t>Flow Batteries</a:t>
            </a:r>
            <a:endParaRPr sz="1400"/>
          </a:p>
          <a:p>
            <a:pPr marL="914400" lvl="1" indent="-317500" rtl="0">
              <a:spcBef>
                <a:spcPts val="0"/>
              </a:spcBef>
              <a:spcAft>
                <a:spcPts val="0"/>
              </a:spcAft>
              <a:buSzPts val="1400"/>
              <a:buChar char="○"/>
            </a:pPr>
            <a:r>
              <a:rPr lang="en" sz="1400"/>
              <a:t>Redox Flow Batteries, Iron-Chromium (ICB), </a:t>
            </a:r>
            <a:r>
              <a:rPr lang="en" sz="1400" u="sng"/>
              <a:t>Vanadium-redox</a:t>
            </a:r>
            <a:r>
              <a:rPr lang="en" sz="1400"/>
              <a:t> (VRB), Zinc-Bromide(ZNBR)</a:t>
            </a:r>
            <a:endParaRPr sz="1400"/>
          </a:p>
          <a:p>
            <a:pPr marL="914400" lvl="1" indent="-317500" rtl="0">
              <a:lnSpc>
                <a:spcPct val="115000"/>
              </a:lnSpc>
              <a:spcBef>
                <a:spcPts val="0"/>
              </a:spcBef>
              <a:spcAft>
                <a:spcPts val="0"/>
              </a:spcAft>
              <a:buSzPts val="1400"/>
              <a:buChar char="○"/>
            </a:pPr>
            <a:r>
              <a:rPr lang="en" sz="1400"/>
              <a:t>Ability to scale and expand, longer life time, and battery is not aged by charge and discharge.</a:t>
            </a:r>
            <a:endParaRPr sz="1400"/>
          </a:p>
          <a:p>
            <a:pPr marL="457200" lvl="0" indent="-317500" rtl="0">
              <a:lnSpc>
                <a:spcPct val="115000"/>
              </a:lnSpc>
              <a:spcBef>
                <a:spcPts val="0"/>
              </a:spcBef>
              <a:spcAft>
                <a:spcPts val="0"/>
              </a:spcAft>
              <a:buSzPts val="1400"/>
              <a:buChar char="◉"/>
            </a:pPr>
            <a:r>
              <a:rPr lang="en" sz="1400"/>
              <a:t>SMES (Superconducting Magnetic Energy Storage), Flywheels, and Supercapacitors</a:t>
            </a:r>
            <a:endParaRPr sz="1400"/>
          </a:p>
          <a:p>
            <a:pPr marL="914400" lvl="1" indent="-317500" rtl="0">
              <a:lnSpc>
                <a:spcPct val="115000"/>
              </a:lnSpc>
              <a:spcBef>
                <a:spcPts val="0"/>
              </a:spcBef>
              <a:spcAft>
                <a:spcPts val="0"/>
              </a:spcAft>
              <a:buSzPts val="1400"/>
              <a:buChar char="○"/>
            </a:pPr>
            <a:r>
              <a:rPr lang="en" sz="1400"/>
              <a:t>High Power Output at once</a:t>
            </a:r>
            <a:endParaRPr sz="1400"/>
          </a:p>
          <a:p>
            <a:pPr marL="457200" lvl="0" indent="-317500" rtl="0">
              <a:spcBef>
                <a:spcPts val="0"/>
              </a:spcBef>
              <a:spcAft>
                <a:spcPts val="0"/>
              </a:spcAft>
              <a:buSzPts val="1400"/>
              <a:buChar char="◉"/>
            </a:pPr>
            <a:r>
              <a:rPr lang="en" sz="1400"/>
              <a:t>Thermal (District energy systems)</a:t>
            </a:r>
            <a:endParaRPr sz="1400"/>
          </a:p>
          <a:p>
            <a:pPr marL="914400" lvl="1" indent="-317500" rtl="0">
              <a:spcBef>
                <a:spcPts val="0"/>
              </a:spcBef>
              <a:spcAft>
                <a:spcPts val="0"/>
              </a:spcAft>
              <a:buSzPts val="1400"/>
              <a:buChar char="○"/>
            </a:pPr>
            <a:r>
              <a:rPr lang="en" sz="1400"/>
              <a:t>Pumped Heat Electrical Storage, Hydrogen, Liquid Air</a:t>
            </a:r>
            <a:endParaRPr sz="1400"/>
          </a:p>
          <a:p>
            <a:pPr marL="914400" lvl="1" indent="-317500" rtl="0">
              <a:spcBef>
                <a:spcPts val="0"/>
              </a:spcBef>
              <a:spcAft>
                <a:spcPts val="0"/>
              </a:spcAft>
              <a:buSzPts val="1400"/>
              <a:buChar char="○"/>
            </a:pPr>
            <a:r>
              <a:rPr lang="en" sz="1400"/>
              <a:t>Harvard, City of Chicago</a:t>
            </a:r>
            <a:endParaRPr sz="1400"/>
          </a:p>
          <a:p>
            <a:pPr marL="457200" lvl="0" indent="-317500" rtl="0">
              <a:spcBef>
                <a:spcPts val="0"/>
              </a:spcBef>
              <a:spcAft>
                <a:spcPts val="0"/>
              </a:spcAft>
              <a:buSzPts val="1400"/>
              <a:buChar char="◉"/>
            </a:pPr>
            <a:r>
              <a:rPr lang="en" sz="1400"/>
              <a:t>CAES (Compressed Air)	</a:t>
            </a:r>
            <a:endParaRPr sz="1400"/>
          </a:p>
          <a:p>
            <a:pPr marL="914400" lvl="1" indent="-317500" rtl="0">
              <a:spcBef>
                <a:spcPts val="0"/>
              </a:spcBef>
              <a:spcAft>
                <a:spcPts val="0"/>
              </a:spcAft>
              <a:buSzPts val="1400"/>
              <a:buChar char="○"/>
            </a:pPr>
            <a:r>
              <a:rPr lang="en" sz="1400"/>
              <a:t>Equivalent to Pumped Hydro Systems</a:t>
            </a:r>
            <a:br>
              <a:rPr lang="en" sz="1400"/>
            </a:br>
            <a:endParaRPr sz="1400"/>
          </a:p>
        </p:txBody>
      </p:sp>
      <p:sp>
        <p:nvSpPr>
          <p:cNvPr id="273" name="Shape 27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16</a:t>
            </a:fld>
            <a:endParaRPr/>
          </a:p>
        </p:txBody>
      </p:sp>
      <p:sp>
        <p:nvSpPr>
          <p:cNvPr id="274" name="Shape 274"/>
          <p:cNvSpPr txBox="1"/>
          <p:nvPr/>
        </p:nvSpPr>
        <p:spPr>
          <a:xfrm>
            <a:off x="735250" y="844250"/>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1</a:t>
            </a:r>
            <a:endParaRPr sz="2400">
              <a:latin typeface="Lora"/>
              <a:ea typeface="Lora"/>
              <a:cs typeface="Lora"/>
              <a:sym typeface="Lora"/>
            </a:endParaRPr>
          </a:p>
        </p:txBody>
      </p:sp>
      <p:sp>
        <p:nvSpPr>
          <p:cNvPr id="275" name="Shape 275"/>
          <p:cNvSpPr txBox="1"/>
          <p:nvPr/>
        </p:nvSpPr>
        <p:spPr>
          <a:xfrm>
            <a:off x="28825" y="4897450"/>
            <a:ext cx="2451300" cy="201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000"/>
              <a:t>Source: </a:t>
            </a:r>
            <a:r>
              <a:rPr lang="en" sz="1000" u="sng">
                <a:solidFill>
                  <a:schemeClr val="hlink"/>
                </a:solidFill>
                <a:hlinkClick r:id="rId3"/>
              </a:rPr>
              <a:t>Energy Storage Association.</a:t>
            </a:r>
            <a:endParaRPr sz="10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Shape 280"/>
          <p:cNvSpPr txBox="1">
            <a:spLocks noGrp="1"/>
          </p:cNvSpPr>
          <p:nvPr>
            <p:ph type="title"/>
          </p:nvPr>
        </p:nvSpPr>
        <p:spPr>
          <a:xfrm>
            <a:off x="1381250" y="922668"/>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Solid State</a:t>
            </a:r>
            <a:endParaRPr/>
          </a:p>
        </p:txBody>
      </p:sp>
      <p:sp>
        <p:nvSpPr>
          <p:cNvPr id="281" name="Shape 281"/>
          <p:cNvSpPr txBox="1">
            <a:spLocks noGrp="1"/>
          </p:cNvSpPr>
          <p:nvPr>
            <p:ph type="body" idx="1"/>
          </p:nvPr>
        </p:nvSpPr>
        <p:spPr>
          <a:xfrm>
            <a:off x="798025" y="1651075"/>
            <a:ext cx="2334000" cy="3122400"/>
          </a:xfrm>
          <a:prstGeom prst="rect">
            <a:avLst/>
          </a:prstGeom>
        </p:spPr>
        <p:txBody>
          <a:bodyPr spcFirstLastPara="1" wrap="square" lIns="91425" tIns="91425" rIns="91425" bIns="91425" anchor="t" anchorCtr="0">
            <a:noAutofit/>
          </a:bodyPr>
          <a:lstStyle/>
          <a:p>
            <a:pPr marL="0" lvl="0" indent="0">
              <a:spcBef>
                <a:spcPts val="600"/>
              </a:spcBef>
              <a:spcAft>
                <a:spcPts val="0"/>
              </a:spcAft>
              <a:buNone/>
            </a:pPr>
            <a:r>
              <a:rPr lang="en">
                <a:highlight>
                  <a:srgbClr val="FFCD00"/>
                </a:highlight>
              </a:rPr>
              <a:t>Li-on</a:t>
            </a:r>
            <a:endParaRPr>
              <a:highlight>
                <a:srgbClr val="FFCD00"/>
              </a:highlight>
            </a:endParaRPr>
          </a:p>
          <a:p>
            <a:pPr marL="0" lvl="0" indent="0">
              <a:spcBef>
                <a:spcPts val="600"/>
              </a:spcBef>
              <a:spcAft>
                <a:spcPts val="0"/>
              </a:spcAft>
              <a:buNone/>
            </a:pPr>
            <a:r>
              <a:rPr lang="en"/>
              <a:t>Best technology for commercial needs</a:t>
            </a:r>
            <a:endParaRPr/>
          </a:p>
        </p:txBody>
      </p:sp>
      <p:sp>
        <p:nvSpPr>
          <p:cNvPr id="282" name="Shape 282"/>
          <p:cNvSpPr txBox="1">
            <a:spLocks noGrp="1"/>
          </p:cNvSpPr>
          <p:nvPr>
            <p:ph type="body" idx="2"/>
          </p:nvPr>
        </p:nvSpPr>
        <p:spPr>
          <a:xfrm>
            <a:off x="3312787" y="1651075"/>
            <a:ext cx="2334000" cy="3122400"/>
          </a:xfrm>
          <a:prstGeom prst="rect">
            <a:avLst/>
          </a:prstGeom>
        </p:spPr>
        <p:txBody>
          <a:bodyPr spcFirstLastPara="1" wrap="square" lIns="91425" tIns="91425" rIns="91425" bIns="91425" anchor="t" anchorCtr="0">
            <a:noAutofit/>
          </a:bodyPr>
          <a:lstStyle/>
          <a:p>
            <a:pPr marL="0" lvl="0" indent="0">
              <a:spcBef>
                <a:spcPts val="600"/>
              </a:spcBef>
              <a:spcAft>
                <a:spcPts val="0"/>
              </a:spcAft>
              <a:buNone/>
            </a:pPr>
            <a:r>
              <a:rPr lang="en">
                <a:highlight>
                  <a:srgbClr val="FFCD00"/>
                </a:highlight>
              </a:rPr>
              <a:t>Lead(Pb) Acid</a:t>
            </a:r>
            <a:endParaRPr>
              <a:highlight>
                <a:srgbClr val="FFCD00"/>
              </a:highlight>
            </a:endParaRPr>
          </a:p>
          <a:p>
            <a:pPr marL="0" lvl="0" indent="0">
              <a:spcBef>
                <a:spcPts val="600"/>
              </a:spcBef>
              <a:spcAft>
                <a:spcPts val="0"/>
              </a:spcAft>
              <a:buNone/>
            </a:pPr>
            <a:r>
              <a:rPr lang="en"/>
              <a:t>Most affordable today but on its way out</a:t>
            </a:r>
            <a:endParaRPr/>
          </a:p>
        </p:txBody>
      </p:sp>
      <p:sp>
        <p:nvSpPr>
          <p:cNvPr id="283" name="Shape 283"/>
          <p:cNvSpPr txBox="1">
            <a:spLocks noGrp="1"/>
          </p:cNvSpPr>
          <p:nvPr>
            <p:ph type="body" idx="3"/>
          </p:nvPr>
        </p:nvSpPr>
        <p:spPr>
          <a:xfrm>
            <a:off x="6194148" y="1651075"/>
            <a:ext cx="2334000" cy="3122400"/>
          </a:xfrm>
          <a:prstGeom prst="rect">
            <a:avLst/>
          </a:prstGeom>
        </p:spPr>
        <p:txBody>
          <a:bodyPr spcFirstLastPara="1" wrap="square" lIns="91425" tIns="91425" rIns="91425" bIns="91425" anchor="t" anchorCtr="0">
            <a:noAutofit/>
          </a:bodyPr>
          <a:lstStyle/>
          <a:p>
            <a:pPr marL="0" lvl="0" indent="0">
              <a:spcBef>
                <a:spcPts val="600"/>
              </a:spcBef>
              <a:spcAft>
                <a:spcPts val="0"/>
              </a:spcAft>
              <a:buNone/>
            </a:pPr>
            <a:r>
              <a:rPr lang="en">
                <a:highlight>
                  <a:srgbClr val="FFCD00"/>
                </a:highlight>
              </a:rPr>
              <a:t>Sodium-sulfur (Nas)</a:t>
            </a:r>
            <a:endParaRPr>
              <a:highlight>
                <a:srgbClr val="FFCD00"/>
              </a:highlight>
            </a:endParaRPr>
          </a:p>
          <a:p>
            <a:pPr marL="0" lvl="0" indent="0">
              <a:spcBef>
                <a:spcPts val="600"/>
              </a:spcBef>
              <a:spcAft>
                <a:spcPts val="0"/>
              </a:spcAft>
              <a:buNone/>
            </a:pPr>
            <a:r>
              <a:rPr lang="en"/>
              <a:t>Created in the 1960’s, mostly used in Japan. Expect it to become an alternative to Li-on.</a:t>
            </a:r>
            <a:endParaRPr/>
          </a:p>
        </p:txBody>
      </p:sp>
      <p:sp>
        <p:nvSpPr>
          <p:cNvPr id="284" name="Shape 28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17</a:t>
            </a:fld>
            <a:endParaRPr/>
          </a:p>
        </p:txBody>
      </p:sp>
      <p:sp>
        <p:nvSpPr>
          <p:cNvPr id="285" name="Shape 285"/>
          <p:cNvSpPr txBox="1"/>
          <p:nvPr/>
        </p:nvSpPr>
        <p:spPr>
          <a:xfrm>
            <a:off x="735250" y="844250"/>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1</a:t>
            </a:r>
            <a:endParaRPr sz="2400">
              <a:latin typeface="Lora"/>
              <a:ea typeface="Lora"/>
              <a:cs typeface="Lora"/>
              <a:sym typeface="Lor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pic>
        <p:nvPicPr>
          <p:cNvPr id="290" name="Shape 290"/>
          <p:cNvPicPr preferRelativeResize="0"/>
          <p:nvPr/>
        </p:nvPicPr>
        <p:blipFill>
          <a:blip r:embed="rId3">
            <a:alphaModFix/>
          </a:blip>
          <a:stretch>
            <a:fillRect/>
          </a:stretch>
        </p:blipFill>
        <p:spPr>
          <a:xfrm>
            <a:off x="539175" y="259450"/>
            <a:ext cx="8086800" cy="3598425"/>
          </a:xfrm>
          <a:prstGeom prst="rect">
            <a:avLst/>
          </a:prstGeom>
          <a:noFill/>
          <a:ln>
            <a:noFill/>
          </a:ln>
        </p:spPr>
      </p:pic>
      <p:sp>
        <p:nvSpPr>
          <p:cNvPr id="291" name="Shape 291"/>
          <p:cNvSpPr txBox="1">
            <a:spLocks noGrp="1"/>
          </p:cNvSpPr>
          <p:nvPr>
            <p:ph type="body" idx="1"/>
          </p:nvPr>
        </p:nvSpPr>
        <p:spPr>
          <a:xfrm>
            <a:off x="1921950" y="4623850"/>
            <a:ext cx="5163000" cy="519600"/>
          </a:xfrm>
          <a:prstGeom prst="rect">
            <a:avLst/>
          </a:prstGeom>
        </p:spPr>
        <p:txBody>
          <a:bodyPr spcFirstLastPara="1" wrap="square" lIns="91425" tIns="91425" rIns="91425" bIns="91425" anchor="b" anchorCtr="0">
            <a:noAutofit/>
          </a:bodyPr>
          <a:lstStyle/>
          <a:p>
            <a:pPr marL="0" lvl="0" indent="0">
              <a:spcBef>
                <a:spcPts val="360"/>
              </a:spcBef>
              <a:spcAft>
                <a:spcPts val="0"/>
              </a:spcAft>
              <a:buNone/>
            </a:pPr>
            <a:r>
              <a:rPr lang="en"/>
              <a:t>ElectroChemical Efficiency Curve</a:t>
            </a:r>
            <a:endParaRPr/>
          </a:p>
        </p:txBody>
      </p:sp>
      <p:sp>
        <p:nvSpPr>
          <p:cNvPr id="292" name="Shape 29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18</a:t>
            </a:fld>
            <a:endParaRPr/>
          </a:p>
        </p:txBody>
      </p:sp>
      <p:sp>
        <p:nvSpPr>
          <p:cNvPr id="293" name="Shape 293"/>
          <p:cNvSpPr txBox="1"/>
          <p:nvPr/>
        </p:nvSpPr>
        <p:spPr>
          <a:xfrm>
            <a:off x="770625" y="4025275"/>
            <a:ext cx="7623900" cy="272700"/>
          </a:xfrm>
          <a:prstGeom prst="rect">
            <a:avLst/>
          </a:prstGeom>
          <a:noFill/>
          <a:ln>
            <a:noFill/>
          </a:ln>
        </p:spPr>
        <p:txBody>
          <a:bodyPr spcFirstLastPara="1" wrap="square" lIns="91425" tIns="91425" rIns="91425" bIns="91425" anchor="t" anchorCtr="0">
            <a:noAutofit/>
          </a:bodyPr>
          <a:lstStyle/>
          <a:p>
            <a:pPr marL="457200" lvl="0" indent="-317500" algn="ctr">
              <a:spcBef>
                <a:spcPts val="0"/>
              </a:spcBef>
              <a:spcAft>
                <a:spcPts val="0"/>
              </a:spcAft>
              <a:buSzPts val="1400"/>
              <a:buChar char="●"/>
            </a:pPr>
            <a:r>
              <a:rPr lang="en"/>
              <a:t>Newest Tesla cell Is already at 250 wh/kg</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Shape 298"/>
          <p:cNvSpPr txBox="1">
            <a:spLocks noGrp="1"/>
          </p:cNvSpPr>
          <p:nvPr>
            <p:ph type="title"/>
          </p:nvPr>
        </p:nvSpPr>
        <p:spPr>
          <a:xfrm>
            <a:off x="1381250" y="922668"/>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Li-Ion</a:t>
            </a:r>
            <a:endParaRPr/>
          </a:p>
        </p:txBody>
      </p:sp>
      <p:sp>
        <p:nvSpPr>
          <p:cNvPr id="299" name="Shape 299"/>
          <p:cNvSpPr txBox="1">
            <a:spLocks noGrp="1"/>
          </p:cNvSpPr>
          <p:nvPr>
            <p:ph type="body" idx="1"/>
          </p:nvPr>
        </p:nvSpPr>
        <p:spPr>
          <a:xfrm>
            <a:off x="638325" y="1411075"/>
            <a:ext cx="2334000" cy="3122400"/>
          </a:xfrm>
          <a:prstGeom prst="rect">
            <a:avLst/>
          </a:prstGeom>
        </p:spPr>
        <p:txBody>
          <a:bodyPr spcFirstLastPara="1" wrap="square" lIns="91425" tIns="91425" rIns="91425" bIns="91425" anchor="t" anchorCtr="0">
            <a:noAutofit/>
          </a:bodyPr>
          <a:lstStyle/>
          <a:p>
            <a:pPr marL="457200" lvl="0" indent="-317500" rtl="0">
              <a:lnSpc>
                <a:spcPct val="115000"/>
              </a:lnSpc>
              <a:spcBef>
                <a:spcPts val="600"/>
              </a:spcBef>
              <a:spcAft>
                <a:spcPts val="0"/>
              </a:spcAft>
              <a:buSzPts val="1400"/>
              <a:buChar char="◉"/>
            </a:pPr>
            <a:r>
              <a:rPr lang="en" sz="1400"/>
              <a:t>Battery manufacturing set to double from the current 140k to 280k megawatt-hours</a:t>
            </a:r>
            <a:endParaRPr sz="1400"/>
          </a:p>
        </p:txBody>
      </p:sp>
      <p:sp>
        <p:nvSpPr>
          <p:cNvPr id="300" name="Shape 300"/>
          <p:cNvSpPr txBox="1">
            <a:spLocks noGrp="1"/>
          </p:cNvSpPr>
          <p:nvPr>
            <p:ph type="body" idx="2"/>
          </p:nvPr>
        </p:nvSpPr>
        <p:spPr>
          <a:xfrm>
            <a:off x="3239075" y="1411075"/>
            <a:ext cx="3194400" cy="3449100"/>
          </a:xfrm>
          <a:prstGeom prst="rect">
            <a:avLst/>
          </a:prstGeom>
        </p:spPr>
        <p:txBody>
          <a:bodyPr spcFirstLastPara="1" wrap="square" lIns="91425" tIns="91425" rIns="91425" bIns="91425" anchor="t" anchorCtr="0">
            <a:noAutofit/>
          </a:bodyPr>
          <a:lstStyle/>
          <a:p>
            <a:pPr marL="457200" lvl="0" indent="-317500">
              <a:lnSpc>
                <a:spcPct val="115000"/>
              </a:lnSpc>
              <a:spcBef>
                <a:spcPts val="600"/>
              </a:spcBef>
              <a:spcAft>
                <a:spcPts val="0"/>
              </a:spcAft>
              <a:buSzPts val="1400"/>
              <a:buChar char="◉"/>
            </a:pPr>
            <a:r>
              <a:rPr lang="en" sz="1400"/>
              <a:t>On a dollar per kilowatt-hour Lithium-ion technologies in 2016 prices where $273 dollars, and in 2020 is expected to be at $170. This is an average. According BNEF, there are pack prices below $200 per kilowatt-hour.</a:t>
            </a:r>
            <a:endParaRPr sz="1400"/>
          </a:p>
        </p:txBody>
      </p:sp>
      <p:sp>
        <p:nvSpPr>
          <p:cNvPr id="301" name="Shape 301"/>
          <p:cNvSpPr txBox="1">
            <a:spLocks noGrp="1"/>
          </p:cNvSpPr>
          <p:nvPr>
            <p:ph type="body" idx="3"/>
          </p:nvPr>
        </p:nvSpPr>
        <p:spPr>
          <a:xfrm>
            <a:off x="6433475" y="1411075"/>
            <a:ext cx="2493600" cy="3122400"/>
          </a:xfrm>
          <a:prstGeom prst="rect">
            <a:avLst/>
          </a:prstGeom>
        </p:spPr>
        <p:txBody>
          <a:bodyPr spcFirstLastPara="1" wrap="square" lIns="91425" tIns="91425" rIns="91425" bIns="91425" anchor="t" anchorCtr="0">
            <a:noAutofit/>
          </a:bodyPr>
          <a:lstStyle/>
          <a:p>
            <a:pPr marL="457200" lvl="0" indent="-317500">
              <a:lnSpc>
                <a:spcPct val="115000"/>
              </a:lnSpc>
              <a:spcBef>
                <a:spcPts val="600"/>
              </a:spcBef>
              <a:spcAft>
                <a:spcPts val="0"/>
              </a:spcAft>
              <a:buSzPts val="1400"/>
              <a:buChar char="◉"/>
            </a:pPr>
            <a:r>
              <a:rPr lang="en" sz="1400"/>
              <a:t>High energy densities, high power, near 100% efficiency, and low self-discharge.</a:t>
            </a:r>
            <a:endParaRPr sz="1400"/>
          </a:p>
        </p:txBody>
      </p:sp>
      <p:sp>
        <p:nvSpPr>
          <p:cNvPr id="302" name="Shape 30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19</a:t>
            </a:fld>
            <a:endParaRPr/>
          </a:p>
        </p:txBody>
      </p:sp>
      <p:sp>
        <p:nvSpPr>
          <p:cNvPr id="303" name="Shape 303"/>
          <p:cNvSpPr txBox="1"/>
          <p:nvPr/>
        </p:nvSpPr>
        <p:spPr>
          <a:xfrm>
            <a:off x="735250" y="844250"/>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1</a:t>
            </a:r>
            <a:endParaRPr sz="2400">
              <a:latin typeface="Lora"/>
              <a:ea typeface="Lora"/>
              <a:cs typeface="Lora"/>
              <a:sym typeface="Lora"/>
            </a:endParaRPr>
          </a:p>
        </p:txBody>
      </p:sp>
      <p:sp>
        <p:nvSpPr>
          <p:cNvPr id="304" name="Shape 304"/>
          <p:cNvSpPr txBox="1"/>
          <p:nvPr/>
        </p:nvSpPr>
        <p:spPr>
          <a:xfrm>
            <a:off x="28825" y="4897450"/>
            <a:ext cx="1418400" cy="201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000"/>
              <a:t>Source: </a:t>
            </a:r>
            <a:r>
              <a:rPr lang="en" sz="1000" u="sng">
                <a:solidFill>
                  <a:schemeClr val="hlink"/>
                </a:solidFill>
                <a:hlinkClick r:id="rId3"/>
              </a:rPr>
              <a:t>BNEF</a:t>
            </a:r>
            <a:r>
              <a:rPr lang="en" sz="1000"/>
              <a:t>.</a:t>
            </a:r>
            <a:endParaRPr sz="10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Shape 309"/>
          <p:cNvSpPr txBox="1">
            <a:spLocks noGrp="1"/>
          </p:cNvSpPr>
          <p:nvPr>
            <p:ph type="title"/>
          </p:nvPr>
        </p:nvSpPr>
        <p:spPr>
          <a:xfrm>
            <a:off x="1381250" y="922668"/>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Other Options (Max 3 slides)</a:t>
            </a:r>
            <a:endParaRPr/>
          </a:p>
        </p:txBody>
      </p:sp>
      <p:sp>
        <p:nvSpPr>
          <p:cNvPr id="310" name="Shape 310"/>
          <p:cNvSpPr txBox="1">
            <a:spLocks noGrp="1"/>
          </p:cNvSpPr>
          <p:nvPr>
            <p:ph type="body" idx="1"/>
          </p:nvPr>
        </p:nvSpPr>
        <p:spPr>
          <a:xfrm>
            <a:off x="1381250" y="1587575"/>
            <a:ext cx="2719800" cy="3122400"/>
          </a:xfrm>
          <a:prstGeom prst="rect">
            <a:avLst/>
          </a:prstGeom>
        </p:spPr>
        <p:txBody>
          <a:bodyPr spcFirstLastPara="1" wrap="square" lIns="91425" tIns="91425" rIns="91425" bIns="91425" anchor="t" anchorCtr="0">
            <a:noAutofit/>
          </a:bodyPr>
          <a:lstStyle/>
          <a:p>
            <a:pPr marL="0" lvl="0" indent="0">
              <a:spcBef>
                <a:spcPts val="600"/>
              </a:spcBef>
              <a:spcAft>
                <a:spcPts val="0"/>
              </a:spcAft>
              <a:buNone/>
            </a:pPr>
            <a:r>
              <a:rPr lang="en" sz="1400" u="sng">
                <a:highlight>
                  <a:srgbClr val="FFCD00"/>
                </a:highlight>
              </a:rPr>
              <a:t>Flywheel</a:t>
            </a:r>
            <a:endParaRPr sz="1400" u="sng">
              <a:highlight>
                <a:srgbClr val="FFCD00"/>
              </a:highlight>
            </a:endParaRPr>
          </a:p>
          <a:p>
            <a:pPr marL="457200" lvl="0" indent="-317500" rtl="0">
              <a:spcBef>
                <a:spcPts val="600"/>
              </a:spcBef>
              <a:spcAft>
                <a:spcPts val="0"/>
              </a:spcAft>
              <a:buSzPts val="1400"/>
              <a:buChar char="◉"/>
            </a:pPr>
            <a:r>
              <a:rPr lang="en" sz="1400"/>
              <a:t>Established technology with few commercial players.</a:t>
            </a:r>
            <a:endParaRPr sz="1400"/>
          </a:p>
          <a:p>
            <a:pPr marL="0" lvl="0" indent="0" rtl="0">
              <a:spcBef>
                <a:spcPts val="600"/>
              </a:spcBef>
              <a:spcAft>
                <a:spcPts val="0"/>
              </a:spcAft>
              <a:buNone/>
            </a:pPr>
            <a:endParaRPr sz="1400"/>
          </a:p>
          <a:p>
            <a:pPr marL="457200" lvl="0" indent="-317500">
              <a:spcBef>
                <a:spcPts val="600"/>
              </a:spcBef>
              <a:spcAft>
                <a:spcPts val="0"/>
              </a:spcAft>
              <a:buSzPts val="1400"/>
              <a:buChar char="◉"/>
            </a:pPr>
            <a:r>
              <a:rPr lang="en" sz="1400"/>
              <a:t>Mass commercial scalability not proven yet.</a:t>
            </a:r>
            <a:endParaRPr sz="1400"/>
          </a:p>
        </p:txBody>
      </p:sp>
      <p:sp>
        <p:nvSpPr>
          <p:cNvPr id="311" name="Shape 311"/>
          <p:cNvSpPr txBox="1">
            <a:spLocks noGrp="1"/>
          </p:cNvSpPr>
          <p:nvPr>
            <p:ph type="body" idx="2"/>
          </p:nvPr>
        </p:nvSpPr>
        <p:spPr>
          <a:xfrm>
            <a:off x="4952750" y="1587575"/>
            <a:ext cx="3058800" cy="3122400"/>
          </a:xfrm>
          <a:prstGeom prst="rect">
            <a:avLst/>
          </a:prstGeom>
        </p:spPr>
        <p:txBody>
          <a:bodyPr spcFirstLastPara="1" wrap="square" lIns="91425" tIns="91425" rIns="91425" bIns="91425" anchor="t" anchorCtr="0">
            <a:noAutofit/>
          </a:bodyPr>
          <a:lstStyle/>
          <a:p>
            <a:pPr marL="0" lvl="0" indent="0">
              <a:spcBef>
                <a:spcPts val="600"/>
              </a:spcBef>
              <a:spcAft>
                <a:spcPts val="0"/>
              </a:spcAft>
              <a:buNone/>
            </a:pPr>
            <a:r>
              <a:rPr lang="en" sz="1400" u="sng">
                <a:highlight>
                  <a:srgbClr val="FFCD00"/>
                </a:highlight>
              </a:rPr>
              <a:t>Flow-Battery</a:t>
            </a:r>
            <a:endParaRPr sz="1400" u="sng">
              <a:highlight>
                <a:srgbClr val="FFCD00"/>
              </a:highlight>
            </a:endParaRPr>
          </a:p>
          <a:p>
            <a:pPr marL="457200" lvl="0" indent="-317500" rtl="0">
              <a:spcBef>
                <a:spcPts val="600"/>
              </a:spcBef>
              <a:spcAft>
                <a:spcPts val="0"/>
              </a:spcAft>
              <a:buSzPts val="1400"/>
              <a:buChar char="◉"/>
            </a:pPr>
            <a:r>
              <a:rPr lang="en" sz="1400"/>
              <a:t>Harvard has developed the most technology ready flow-battery.</a:t>
            </a:r>
            <a:endParaRPr sz="1400"/>
          </a:p>
          <a:p>
            <a:pPr marL="0" lvl="0" indent="0" rtl="0">
              <a:spcBef>
                <a:spcPts val="600"/>
              </a:spcBef>
              <a:spcAft>
                <a:spcPts val="0"/>
              </a:spcAft>
              <a:buNone/>
            </a:pPr>
            <a:endParaRPr sz="1400"/>
          </a:p>
          <a:p>
            <a:pPr marL="457200" lvl="0" indent="-317500">
              <a:spcBef>
                <a:spcPts val="600"/>
              </a:spcBef>
              <a:spcAft>
                <a:spcPts val="0"/>
              </a:spcAft>
              <a:buSzPts val="1400"/>
              <a:buChar char="◉"/>
            </a:pPr>
            <a:r>
              <a:rPr lang="en" sz="1400"/>
              <a:t>Currently looking for pilot programs.</a:t>
            </a:r>
            <a:endParaRPr sz="1400"/>
          </a:p>
        </p:txBody>
      </p:sp>
      <p:sp>
        <p:nvSpPr>
          <p:cNvPr id="312" name="Shape 31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20</a:t>
            </a:fld>
            <a:endParaRPr/>
          </a:p>
        </p:txBody>
      </p:sp>
      <p:sp>
        <p:nvSpPr>
          <p:cNvPr id="313" name="Shape 313"/>
          <p:cNvSpPr txBox="1"/>
          <p:nvPr/>
        </p:nvSpPr>
        <p:spPr>
          <a:xfrm>
            <a:off x="735250" y="844250"/>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1</a:t>
            </a:r>
            <a:endParaRPr sz="2400">
              <a:latin typeface="Lora"/>
              <a:ea typeface="Lora"/>
              <a:cs typeface="Lora"/>
              <a:sym typeface="Lor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Shape 318"/>
          <p:cNvSpPr txBox="1">
            <a:spLocks noGrp="1"/>
          </p:cNvSpPr>
          <p:nvPr>
            <p:ph type="ctrTitle"/>
          </p:nvPr>
        </p:nvSpPr>
        <p:spPr>
          <a:xfrm>
            <a:off x="2022225" y="1693523"/>
            <a:ext cx="3787800" cy="11598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a:t>Case Studies</a:t>
            </a:r>
            <a:endParaRPr/>
          </a:p>
        </p:txBody>
      </p:sp>
      <p:sp>
        <p:nvSpPr>
          <p:cNvPr id="319" name="Shape 319"/>
          <p:cNvSpPr txBox="1">
            <a:spLocks noGrp="1"/>
          </p:cNvSpPr>
          <p:nvPr>
            <p:ph type="subTitle" idx="1"/>
          </p:nvPr>
        </p:nvSpPr>
        <p:spPr>
          <a:xfrm>
            <a:off x="2022300" y="2815923"/>
            <a:ext cx="5591400" cy="78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t>Global, US and State Level</a:t>
            </a:r>
            <a:endParaRPr/>
          </a:p>
        </p:txBody>
      </p:sp>
      <p:sp>
        <p:nvSpPr>
          <p:cNvPr id="320" name="Shape 320"/>
          <p:cNvSpPr txBox="1"/>
          <p:nvPr/>
        </p:nvSpPr>
        <p:spPr>
          <a:xfrm>
            <a:off x="1133975" y="2291150"/>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2</a:t>
            </a:r>
            <a:endParaRPr sz="2400">
              <a:latin typeface="Lora"/>
              <a:ea typeface="Lora"/>
              <a:cs typeface="Lora"/>
              <a:sym typeface="Lora"/>
            </a:endParaRPr>
          </a:p>
        </p:txBody>
      </p:sp>
      <p:sp>
        <p:nvSpPr>
          <p:cNvPr id="321" name="Shape 32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Shape 326"/>
          <p:cNvSpPr txBox="1">
            <a:spLocks noGrp="1"/>
          </p:cNvSpPr>
          <p:nvPr>
            <p:ph type="title"/>
          </p:nvPr>
        </p:nvSpPr>
        <p:spPr>
          <a:xfrm>
            <a:off x="1381250" y="922668"/>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Aliso Canyon - California - </a:t>
            </a:r>
            <a:endParaRPr/>
          </a:p>
          <a:p>
            <a:pPr marL="0" lvl="0" indent="0">
              <a:spcBef>
                <a:spcPts val="0"/>
              </a:spcBef>
              <a:spcAft>
                <a:spcPts val="0"/>
              </a:spcAft>
              <a:buNone/>
            </a:pPr>
            <a:r>
              <a:rPr lang="en"/>
              <a:t>Resiliency Need</a:t>
            </a:r>
            <a:endParaRPr/>
          </a:p>
        </p:txBody>
      </p:sp>
      <p:sp>
        <p:nvSpPr>
          <p:cNvPr id="327" name="Shape 32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22</a:t>
            </a:fld>
            <a:endParaRPr/>
          </a:p>
        </p:txBody>
      </p:sp>
      <p:sp>
        <p:nvSpPr>
          <p:cNvPr id="328" name="Shape 328"/>
          <p:cNvSpPr txBox="1">
            <a:spLocks noGrp="1"/>
          </p:cNvSpPr>
          <p:nvPr>
            <p:ph type="body" idx="1"/>
          </p:nvPr>
        </p:nvSpPr>
        <p:spPr>
          <a:xfrm>
            <a:off x="681850" y="1482100"/>
            <a:ext cx="3920100" cy="3559500"/>
          </a:xfrm>
          <a:prstGeom prst="rect">
            <a:avLst/>
          </a:prstGeom>
        </p:spPr>
        <p:txBody>
          <a:bodyPr spcFirstLastPara="1" wrap="square" lIns="91425" tIns="91425" rIns="91425" bIns="91425" anchor="t" anchorCtr="0">
            <a:noAutofit/>
          </a:bodyPr>
          <a:lstStyle/>
          <a:p>
            <a:pPr marL="457200" lvl="0" indent="-317500" rtl="0">
              <a:spcBef>
                <a:spcPts val="600"/>
              </a:spcBef>
              <a:spcAft>
                <a:spcPts val="0"/>
              </a:spcAft>
              <a:buSzPts val="1400"/>
              <a:buChar char="◉"/>
            </a:pPr>
            <a:r>
              <a:rPr lang="en" sz="1400"/>
              <a:t>“It validates that energy storage can be part of the energy mix now.” Kevin Payne, CEO of SCE</a:t>
            </a:r>
            <a:endParaRPr sz="1400"/>
          </a:p>
          <a:p>
            <a:pPr marL="0" lvl="0" indent="0" rtl="0">
              <a:spcBef>
                <a:spcPts val="600"/>
              </a:spcBef>
              <a:spcAft>
                <a:spcPts val="0"/>
              </a:spcAft>
              <a:buNone/>
            </a:pPr>
            <a:endParaRPr sz="1400"/>
          </a:p>
          <a:p>
            <a:pPr marL="457200" lvl="0" indent="-317500" rtl="0">
              <a:spcBef>
                <a:spcPts val="600"/>
              </a:spcBef>
              <a:spcAft>
                <a:spcPts val="0"/>
              </a:spcAft>
              <a:buSzPts val="1400"/>
              <a:buChar char="◉"/>
            </a:pPr>
            <a:r>
              <a:rPr lang="en" sz="1400"/>
              <a:t>“The 20-megawatt, 80-megawatt-hour installation is capable of powering 15,000 homes for a 4-hour period”</a:t>
            </a:r>
            <a:endParaRPr sz="1400"/>
          </a:p>
          <a:p>
            <a:pPr marL="0" lvl="0" indent="0">
              <a:spcBef>
                <a:spcPts val="600"/>
              </a:spcBef>
              <a:spcAft>
                <a:spcPts val="0"/>
              </a:spcAft>
              <a:buNone/>
            </a:pPr>
            <a:endParaRPr sz="1400"/>
          </a:p>
          <a:p>
            <a:pPr marL="457200" lvl="0" indent="-317500">
              <a:spcBef>
                <a:spcPts val="600"/>
              </a:spcBef>
              <a:spcAft>
                <a:spcPts val="0"/>
              </a:spcAft>
              <a:buSzPts val="1400"/>
              <a:buChar char="◉"/>
            </a:pPr>
            <a:r>
              <a:rPr lang="en" sz="1400"/>
              <a:t>“Built to last for 10 years, perform daily cycles and provide high power all from a single, compact turnkey system.”</a:t>
            </a:r>
            <a:endParaRPr sz="1400"/>
          </a:p>
        </p:txBody>
      </p:sp>
      <p:pic>
        <p:nvPicPr>
          <p:cNvPr id="329" name="Shape 329"/>
          <p:cNvPicPr preferRelativeResize="0"/>
          <p:nvPr/>
        </p:nvPicPr>
        <p:blipFill>
          <a:blip r:embed="rId3">
            <a:alphaModFix/>
          </a:blip>
          <a:stretch>
            <a:fillRect/>
          </a:stretch>
        </p:blipFill>
        <p:spPr>
          <a:xfrm>
            <a:off x="5011352" y="292725"/>
            <a:ext cx="3919950" cy="2396671"/>
          </a:xfrm>
          <a:prstGeom prst="rect">
            <a:avLst/>
          </a:prstGeom>
          <a:noFill/>
          <a:ln w="9525" cap="flat" cmpd="sng">
            <a:solidFill>
              <a:schemeClr val="dk2"/>
            </a:solidFill>
            <a:prstDash val="dot"/>
            <a:round/>
            <a:headEnd type="none" w="med" len="med"/>
            <a:tailEnd type="none" w="med" len="med"/>
          </a:ln>
        </p:spPr>
      </p:pic>
      <p:pic>
        <p:nvPicPr>
          <p:cNvPr id="330" name="Shape 330"/>
          <p:cNvPicPr preferRelativeResize="0"/>
          <p:nvPr/>
        </p:nvPicPr>
        <p:blipFill>
          <a:blip r:embed="rId4">
            <a:alphaModFix/>
          </a:blip>
          <a:stretch>
            <a:fillRect/>
          </a:stretch>
        </p:blipFill>
        <p:spPr>
          <a:xfrm>
            <a:off x="4976000" y="2836125"/>
            <a:ext cx="3955301" cy="1952875"/>
          </a:xfrm>
          <a:prstGeom prst="rect">
            <a:avLst/>
          </a:prstGeom>
          <a:noFill/>
          <a:ln>
            <a:noFill/>
          </a:ln>
        </p:spPr>
      </p:pic>
      <p:sp>
        <p:nvSpPr>
          <p:cNvPr id="331" name="Shape 331"/>
          <p:cNvSpPr txBox="1"/>
          <p:nvPr/>
        </p:nvSpPr>
        <p:spPr>
          <a:xfrm>
            <a:off x="755150" y="859375"/>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2</a:t>
            </a:r>
            <a:endParaRPr sz="2400">
              <a:latin typeface="Lora"/>
              <a:ea typeface="Lora"/>
              <a:cs typeface="Lora"/>
              <a:sym typeface="Lora"/>
            </a:endParaRPr>
          </a:p>
        </p:txBody>
      </p:sp>
      <p:sp>
        <p:nvSpPr>
          <p:cNvPr id="332" name="Shape 332">
            <a:hlinkClick r:id="rId5"/>
          </p:cNvPr>
          <p:cNvSpPr txBox="1"/>
          <p:nvPr/>
        </p:nvSpPr>
        <p:spPr>
          <a:xfrm>
            <a:off x="28825" y="4897450"/>
            <a:ext cx="2451300" cy="201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000"/>
              <a:t>Source: </a:t>
            </a:r>
            <a:r>
              <a:rPr lang="en" sz="1000" u="sng">
                <a:solidFill>
                  <a:schemeClr val="hlink"/>
                </a:solidFill>
                <a:hlinkClick r:id="rId6"/>
              </a:rPr>
              <a:t>Green Tech Media</a:t>
            </a:r>
            <a:endParaRPr sz="10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Shape 337"/>
          <p:cNvSpPr txBox="1">
            <a:spLocks noGrp="1"/>
          </p:cNvSpPr>
          <p:nvPr>
            <p:ph type="title" idx="4294967295"/>
          </p:nvPr>
        </p:nvSpPr>
        <p:spPr>
          <a:xfrm>
            <a:off x="1381250" y="937125"/>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Massachusetts - Pumped Hydro</a:t>
            </a:r>
            <a:endParaRPr/>
          </a:p>
        </p:txBody>
      </p:sp>
      <p:sp>
        <p:nvSpPr>
          <p:cNvPr id="338" name="Shape 33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23</a:t>
            </a:fld>
            <a:endParaRPr/>
          </a:p>
        </p:txBody>
      </p:sp>
      <p:sp>
        <p:nvSpPr>
          <p:cNvPr id="339" name="Shape 339"/>
          <p:cNvSpPr txBox="1"/>
          <p:nvPr/>
        </p:nvSpPr>
        <p:spPr>
          <a:xfrm>
            <a:off x="733275" y="810525"/>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2</a:t>
            </a:r>
            <a:endParaRPr sz="2400">
              <a:latin typeface="Lora"/>
              <a:ea typeface="Lora"/>
              <a:cs typeface="Lora"/>
              <a:sym typeface="Lora"/>
            </a:endParaRPr>
          </a:p>
        </p:txBody>
      </p:sp>
      <p:sp>
        <p:nvSpPr>
          <p:cNvPr id="340" name="Shape 340"/>
          <p:cNvSpPr txBox="1">
            <a:spLocks noGrp="1"/>
          </p:cNvSpPr>
          <p:nvPr>
            <p:ph type="body" idx="1"/>
          </p:nvPr>
        </p:nvSpPr>
        <p:spPr>
          <a:xfrm>
            <a:off x="610125" y="1573000"/>
            <a:ext cx="3230400" cy="3112200"/>
          </a:xfrm>
          <a:prstGeom prst="rect">
            <a:avLst/>
          </a:prstGeom>
        </p:spPr>
        <p:txBody>
          <a:bodyPr spcFirstLastPara="1" wrap="square" lIns="91425" tIns="91425" rIns="91425" bIns="91425" anchor="t" anchorCtr="0">
            <a:noAutofit/>
          </a:bodyPr>
          <a:lstStyle/>
          <a:p>
            <a:pPr marL="457200" lvl="0" indent="-317500" rtl="0">
              <a:spcBef>
                <a:spcPts val="600"/>
              </a:spcBef>
              <a:spcAft>
                <a:spcPts val="0"/>
              </a:spcAft>
              <a:buSzPts val="1400"/>
              <a:buChar char="◉"/>
            </a:pPr>
            <a:r>
              <a:rPr lang="en" sz="1400"/>
              <a:t>The Bear Swamp complex, completed in 1974, is on the Deerfield River in Rowe and Florida, Massachusetts. </a:t>
            </a:r>
            <a:endParaRPr sz="1400"/>
          </a:p>
          <a:p>
            <a:pPr marL="457200" lvl="0" indent="-317500" rtl="0">
              <a:spcBef>
                <a:spcPts val="0"/>
              </a:spcBef>
              <a:spcAft>
                <a:spcPts val="0"/>
              </a:spcAft>
              <a:buSzPts val="1400"/>
              <a:buChar char="◉"/>
            </a:pPr>
            <a:r>
              <a:rPr lang="en" sz="1400"/>
              <a:t>Bear Swamp comprises an underground pumped storage generating station and two conventional hydroelectric stations. </a:t>
            </a:r>
            <a:endParaRPr sz="1400"/>
          </a:p>
          <a:p>
            <a:pPr marL="457200" lvl="0" indent="-317500" rtl="0">
              <a:spcBef>
                <a:spcPts val="0"/>
              </a:spcBef>
              <a:spcAft>
                <a:spcPts val="0"/>
              </a:spcAft>
              <a:buSzPts val="1400"/>
              <a:buChar char="◉"/>
            </a:pPr>
            <a:r>
              <a:rPr lang="en" sz="1400"/>
              <a:t>Produce a maximum of 600 megawatts of peaking power</a:t>
            </a:r>
            <a:endParaRPr sz="1400"/>
          </a:p>
          <a:p>
            <a:pPr marL="0" lvl="0" indent="0">
              <a:spcBef>
                <a:spcPts val="600"/>
              </a:spcBef>
              <a:spcAft>
                <a:spcPts val="0"/>
              </a:spcAft>
              <a:buNone/>
            </a:pPr>
            <a:endParaRPr sz="1400"/>
          </a:p>
        </p:txBody>
      </p:sp>
      <p:pic>
        <p:nvPicPr>
          <p:cNvPr id="341" name="Shape 341"/>
          <p:cNvPicPr preferRelativeResize="0"/>
          <p:nvPr/>
        </p:nvPicPr>
        <p:blipFill>
          <a:blip r:embed="rId3">
            <a:alphaModFix/>
          </a:blip>
          <a:stretch>
            <a:fillRect/>
          </a:stretch>
        </p:blipFill>
        <p:spPr>
          <a:xfrm>
            <a:off x="5042200" y="1616475"/>
            <a:ext cx="3846600" cy="2564425"/>
          </a:xfrm>
          <a:prstGeom prst="rect">
            <a:avLst/>
          </a:prstGeom>
          <a:noFill/>
          <a:ln>
            <a:noFill/>
          </a:ln>
        </p:spPr>
      </p:pic>
      <p:sp>
        <p:nvSpPr>
          <p:cNvPr id="342" name="Shape 342">
            <a:hlinkClick r:id="rId4"/>
          </p:cNvPr>
          <p:cNvSpPr txBox="1"/>
          <p:nvPr/>
        </p:nvSpPr>
        <p:spPr>
          <a:xfrm>
            <a:off x="28825" y="4897450"/>
            <a:ext cx="2451300" cy="201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000"/>
              <a:t>Source: </a:t>
            </a:r>
            <a:r>
              <a:rPr lang="en" sz="1000" u="sng">
                <a:solidFill>
                  <a:schemeClr val="hlink"/>
                </a:solidFill>
                <a:hlinkClick r:id="rId5"/>
              </a:rPr>
              <a:t>DOE Energy Storage Database</a:t>
            </a:r>
            <a:endParaRPr sz="10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Shape 347"/>
          <p:cNvSpPr txBox="1">
            <a:spLocks noGrp="1"/>
          </p:cNvSpPr>
          <p:nvPr>
            <p:ph type="title" idx="4294967295"/>
          </p:nvPr>
        </p:nvSpPr>
        <p:spPr>
          <a:xfrm>
            <a:off x="1381250" y="937125"/>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Commercial - Beacon Power - Tyngsboro, Massachusetts-</a:t>
            </a:r>
            <a:endParaRPr/>
          </a:p>
          <a:p>
            <a:pPr marL="0" lvl="0" indent="0" rtl="0">
              <a:spcBef>
                <a:spcPts val="0"/>
              </a:spcBef>
              <a:spcAft>
                <a:spcPts val="0"/>
              </a:spcAft>
              <a:buNone/>
            </a:pPr>
            <a:r>
              <a:rPr lang="en"/>
              <a:t>Flywheel</a:t>
            </a:r>
            <a:endParaRPr/>
          </a:p>
        </p:txBody>
      </p:sp>
      <p:sp>
        <p:nvSpPr>
          <p:cNvPr id="348" name="Shape 34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fld id="{00000000-1234-1234-1234-123412341234}" type="slidenum">
              <a:rPr lang="en"/>
              <a:t>24</a:t>
            </a:fld>
            <a:endParaRPr/>
          </a:p>
        </p:txBody>
      </p:sp>
      <p:sp>
        <p:nvSpPr>
          <p:cNvPr id="349" name="Shape 349"/>
          <p:cNvSpPr txBox="1"/>
          <p:nvPr/>
        </p:nvSpPr>
        <p:spPr>
          <a:xfrm>
            <a:off x="733275" y="810525"/>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2</a:t>
            </a:r>
            <a:endParaRPr sz="2400">
              <a:latin typeface="Lora"/>
              <a:ea typeface="Lora"/>
              <a:cs typeface="Lora"/>
              <a:sym typeface="Lora"/>
            </a:endParaRPr>
          </a:p>
        </p:txBody>
      </p:sp>
      <p:sp>
        <p:nvSpPr>
          <p:cNvPr id="350" name="Shape 350"/>
          <p:cNvSpPr txBox="1">
            <a:spLocks noGrp="1"/>
          </p:cNvSpPr>
          <p:nvPr>
            <p:ph type="body" idx="1"/>
          </p:nvPr>
        </p:nvSpPr>
        <p:spPr>
          <a:xfrm>
            <a:off x="639075" y="1688925"/>
            <a:ext cx="3019200" cy="3112200"/>
          </a:xfrm>
          <a:prstGeom prst="rect">
            <a:avLst/>
          </a:prstGeom>
        </p:spPr>
        <p:txBody>
          <a:bodyPr spcFirstLastPara="1" wrap="square" lIns="91425" tIns="91425" rIns="91425" bIns="91425" anchor="t" anchorCtr="0">
            <a:noAutofit/>
          </a:bodyPr>
          <a:lstStyle/>
          <a:p>
            <a:pPr marL="457200" lvl="0" indent="-317500">
              <a:spcBef>
                <a:spcPts val="600"/>
              </a:spcBef>
              <a:spcAft>
                <a:spcPts val="0"/>
              </a:spcAft>
              <a:buSzPts val="1400"/>
              <a:buChar char="◉"/>
            </a:pPr>
            <a:r>
              <a:rPr lang="en" sz="1400"/>
              <a:t>Supplies frequency regulation services to ISO-NE.</a:t>
            </a:r>
            <a:endParaRPr sz="1400"/>
          </a:p>
          <a:p>
            <a:pPr marL="457200" lvl="0" indent="-317500">
              <a:spcBef>
                <a:spcPts val="0"/>
              </a:spcBef>
              <a:spcAft>
                <a:spcPts val="0"/>
              </a:spcAft>
              <a:buSzPts val="1400"/>
              <a:buChar char="◉"/>
            </a:pPr>
            <a:r>
              <a:rPr lang="en" sz="1400"/>
              <a:t>500 kW</a:t>
            </a:r>
            <a:endParaRPr sz="1400"/>
          </a:p>
          <a:p>
            <a:pPr marL="457200" lvl="0" indent="-317500">
              <a:spcBef>
                <a:spcPts val="0"/>
              </a:spcBef>
              <a:spcAft>
                <a:spcPts val="0"/>
              </a:spcAft>
              <a:buSzPts val="1400"/>
              <a:buChar char="◉"/>
            </a:pPr>
            <a:r>
              <a:rPr lang="en" sz="1400"/>
              <a:t>Commissioned 2008</a:t>
            </a:r>
            <a:endParaRPr sz="1400"/>
          </a:p>
        </p:txBody>
      </p:sp>
      <p:pic>
        <p:nvPicPr>
          <p:cNvPr id="351" name="Shape 351"/>
          <p:cNvPicPr preferRelativeResize="0"/>
          <p:nvPr/>
        </p:nvPicPr>
        <p:blipFill>
          <a:blip r:embed="rId3">
            <a:alphaModFix/>
          </a:blip>
          <a:stretch>
            <a:fillRect/>
          </a:stretch>
        </p:blipFill>
        <p:spPr>
          <a:xfrm>
            <a:off x="4662725" y="1616475"/>
            <a:ext cx="4393875" cy="3133375"/>
          </a:xfrm>
          <a:prstGeom prst="rect">
            <a:avLst/>
          </a:prstGeom>
          <a:noFill/>
          <a:ln>
            <a:noFill/>
          </a:ln>
        </p:spPr>
      </p:pic>
      <p:sp>
        <p:nvSpPr>
          <p:cNvPr id="352" name="Shape 352">
            <a:hlinkClick r:id="rId4"/>
          </p:cNvPr>
          <p:cNvSpPr txBox="1"/>
          <p:nvPr/>
        </p:nvSpPr>
        <p:spPr>
          <a:xfrm>
            <a:off x="28825" y="4897450"/>
            <a:ext cx="2451300" cy="201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000"/>
              <a:t>Source: </a:t>
            </a:r>
            <a:r>
              <a:rPr lang="en" sz="1000" u="sng">
                <a:solidFill>
                  <a:schemeClr val="hlink"/>
                </a:solidFill>
                <a:hlinkClick r:id="rId5"/>
              </a:rPr>
              <a:t>DOE Energy Storage Database</a:t>
            </a:r>
            <a:endParaRPr sz="10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Shape 357"/>
          <p:cNvSpPr txBox="1">
            <a:spLocks noGrp="1"/>
          </p:cNvSpPr>
          <p:nvPr>
            <p:ph type="title" idx="4294967295"/>
          </p:nvPr>
        </p:nvSpPr>
        <p:spPr>
          <a:xfrm>
            <a:off x="1381250" y="937125"/>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BJ's Wholesale Club - SolarCity / Direct Energy - (Framingham, MA)</a:t>
            </a:r>
            <a:endParaRPr/>
          </a:p>
        </p:txBody>
      </p:sp>
      <p:sp>
        <p:nvSpPr>
          <p:cNvPr id="358" name="Shape 35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25</a:t>
            </a:fld>
            <a:endParaRPr/>
          </a:p>
        </p:txBody>
      </p:sp>
      <p:sp>
        <p:nvSpPr>
          <p:cNvPr id="359" name="Shape 359"/>
          <p:cNvSpPr txBox="1">
            <a:spLocks noGrp="1"/>
          </p:cNvSpPr>
          <p:nvPr>
            <p:ph type="body" idx="1"/>
          </p:nvPr>
        </p:nvSpPr>
        <p:spPr>
          <a:xfrm>
            <a:off x="805725" y="1637650"/>
            <a:ext cx="3383400" cy="3112200"/>
          </a:xfrm>
          <a:prstGeom prst="rect">
            <a:avLst/>
          </a:prstGeom>
        </p:spPr>
        <p:txBody>
          <a:bodyPr spcFirstLastPara="1" wrap="square" lIns="91425" tIns="91425" rIns="91425" bIns="91425" anchor="t" anchorCtr="0">
            <a:noAutofit/>
          </a:bodyPr>
          <a:lstStyle/>
          <a:p>
            <a:pPr marL="457200" lvl="0" indent="-317500" rtl="0">
              <a:spcBef>
                <a:spcPts val="600"/>
              </a:spcBef>
              <a:spcAft>
                <a:spcPts val="0"/>
              </a:spcAft>
              <a:buSzPts val="1400"/>
              <a:buChar char="◉"/>
            </a:pPr>
            <a:r>
              <a:rPr lang="en" sz="1400"/>
              <a:t>Operational since february 01/2015</a:t>
            </a:r>
            <a:endParaRPr sz="1400"/>
          </a:p>
          <a:p>
            <a:pPr marL="457200" lvl="0" indent="-317500" rtl="0">
              <a:spcBef>
                <a:spcPts val="0"/>
              </a:spcBef>
              <a:spcAft>
                <a:spcPts val="0"/>
              </a:spcAft>
              <a:buSzPts val="1400"/>
              <a:buChar char="◉"/>
            </a:pPr>
            <a:r>
              <a:rPr lang="en" sz="1400"/>
              <a:t>Some results here: </a:t>
            </a:r>
            <a:r>
              <a:rPr lang="en" sz="1400" u="sng">
                <a:solidFill>
                  <a:schemeClr val="hlink"/>
                </a:solidFill>
                <a:hlinkClick r:id="rId3"/>
              </a:rPr>
              <a:t>Better Buildings Case Study</a:t>
            </a:r>
            <a:endParaRPr sz="1400"/>
          </a:p>
          <a:p>
            <a:pPr marL="457200" lvl="0" indent="-317500" rtl="0">
              <a:spcBef>
                <a:spcPts val="0"/>
              </a:spcBef>
              <a:spcAft>
                <a:spcPts val="0"/>
              </a:spcAft>
              <a:buSzPts val="1400"/>
              <a:buChar char="◉"/>
            </a:pPr>
            <a:r>
              <a:rPr lang="en" sz="1400"/>
              <a:t>Limited information on results</a:t>
            </a:r>
            <a:endParaRPr sz="1400"/>
          </a:p>
          <a:p>
            <a:pPr marL="457200" lvl="0" indent="-317500" rtl="0">
              <a:spcBef>
                <a:spcPts val="0"/>
              </a:spcBef>
              <a:spcAft>
                <a:spcPts val="0"/>
              </a:spcAft>
              <a:buSzPts val="1400"/>
              <a:buChar char="◉"/>
            </a:pPr>
            <a:r>
              <a:rPr lang="en" sz="1400"/>
              <a:t>Uses:</a:t>
            </a:r>
            <a:endParaRPr sz="1400"/>
          </a:p>
          <a:p>
            <a:pPr marL="914400" lvl="1" indent="-317500" rtl="0">
              <a:spcBef>
                <a:spcPts val="0"/>
              </a:spcBef>
              <a:spcAft>
                <a:spcPts val="0"/>
              </a:spcAft>
              <a:buSzPts val="1400"/>
              <a:buChar char="○"/>
            </a:pPr>
            <a:r>
              <a:rPr lang="en" sz="1400"/>
              <a:t>Electric Bill Management</a:t>
            </a:r>
            <a:br>
              <a:rPr lang="en" sz="1400"/>
            </a:br>
            <a:r>
              <a:rPr lang="en" sz="1400"/>
              <a:t>Electric Bill Management with Renewables</a:t>
            </a:r>
            <a:br>
              <a:rPr lang="en" sz="1400"/>
            </a:br>
            <a:r>
              <a:rPr lang="en" sz="1400"/>
              <a:t>Electric Energy Time Shift</a:t>
            </a:r>
            <a:br>
              <a:rPr lang="en" sz="1400"/>
            </a:br>
            <a:r>
              <a:rPr lang="en" sz="1400"/>
              <a:t>Renewables Energy Time Shift</a:t>
            </a:r>
            <a:endParaRPr sz="1400"/>
          </a:p>
        </p:txBody>
      </p:sp>
      <p:pic>
        <p:nvPicPr>
          <p:cNvPr id="360" name="Shape 360"/>
          <p:cNvPicPr preferRelativeResize="0"/>
          <p:nvPr/>
        </p:nvPicPr>
        <p:blipFill>
          <a:blip r:embed="rId4">
            <a:alphaModFix/>
          </a:blip>
          <a:stretch>
            <a:fillRect/>
          </a:stretch>
        </p:blipFill>
        <p:spPr>
          <a:xfrm>
            <a:off x="5441200" y="1427350"/>
            <a:ext cx="3421725" cy="2863975"/>
          </a:xfrm>
          <a:prstGeom prst="rect">
            <a:avLst/>
          </a:prstGeom>
          <a:noFill/>
          <a:ln>
            <a:noFill/>
          </a:ln>
        </p:spPr>
      </p:pic>
      <p:sp>
        <p:nvSpPr>
          <p:cNvPr id="361" name="Shape 361"/>
          <p:cNvSpPr txBox="1"/>
          <p:nvPr/>
        </p:nvSpPr>
        <p:spPr>
          <a:xfrm>
            <a:off x="28825" y="4897450"/>
            <a:ext cx="2451300" cy="201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000"/>
              <a:t>Source: </a:t>
            </a:r>
            <a:r>
              <a:rPr lang="en" sz="1000" u="sng">
                <a:solidFill>
                  <a:schemeClr val="hlink"/>
                </a:solidFill>
                <a:hlinkClick r:id="rId3"/>
              </a:rPr>
              <a:t>Better Buildings DOE Study</a:t>
            </a:r>
            <a:endParaRPr sz="1000"/>
          </a:p>
        </p:txBody>
      </p:sp>
      <p:sp>
        <p:nvSpPr>
          <p:cNvPr id="362" name="Shape 362"/>
          <p:cNvSpPr txBox="1"/>
          <p:nvPr/>
        </p:nvSpPr>
        <p:spPr>
          <a:xfrm>
            <a:off x="735250" y="844250"/>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2</a:t>
            </a:r>
            <a:endParaRPr sz="2400">
              <a:latin typeface="Lora"/>
              <a:ea typeface="Lora"/>
              <a:cs typeface="Lora"/>
              <a:sym typeface="Lor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Shape 367"/>
          <p:cNvSpPr txBox="1">
            <a:spLocks noGrp="1"/>
          </p:cNvSpPr>
          <p:nvPr>
            <p:ph type="title" idx="4294967295"/>
          </p:nvPr>
        </p:nvSpPr>
        <p:spPr>
          <a:xfrm>
            <a:off x="1381250" y="937125"/>
            <a:ext cx="3878400" cy="4356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
              <a:t>BJ's Wholesale Club - SolarCity / Direct Energy - (Framingham, MA)</a:t>
            </a:r>
            <a:endParaRPr/>
          </a:p>
        </p:txBody>
      </p:sp>
      <p:sp>
        <p:nvSpPr>
          <p:cNvPr id="368" name="Shape 36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fld id="{00000000-1234-1234-1234-123412341234}" type="slidenum">
              <a:rPr lang="en"/>
              <a:t>26</a:t>
            </a:fld>
            <a:endParaRPr/>
          </a:p>
        </p:txBody>
      </p:sp>
      <p:sp>
        <p:nvSpPr>
          <p:cNvPr id="369" name="Shape 369"/>
          <p:cNvSpPr txBox="1">
            <a:spLocks noGrp="1"/>
          </p:cNvSpPr>
          <p:nvPr>
            <p:ph type="body" idx="1"/>
          </p:nvPr>
        </p:nvSpPr>
        <p:spPr>
          <a:xfrm>
            <a:off x="805725" y="1637650"/>
            <a:ext cx="3671400" cy="3112200"/>
          </a:xfrm>
          <a:prstGeom prst="rect">
            <a:avLst/>
          </a:prstGeom>
        </p:spPr>
        <p:txBody>
          <a:bodyPr spcFirstLastPara="1" wrap="square" lIns="91425" tIns="91425" rIns="91425" bIns="91425" anchor="t" anchorCtr="0">
            <a:noAutofit/>
          </a:bodyPr>
          <a:lstStyle/>
          <a:p>
            <a:pPr marL="457200" lvl="0" indent="-317500" rtl="0">
              <a:spcBef>
                <a:spcPts val="600"/>
              </a:spcBef>
              <a:spcAft>
                <a:spcPts val="0"/>
              </a:spcAft>
              <a:buSzPts val="1400"/>
              <a:buChar char="◉"/>
            </a:pPr>
            <a:r>
              <a:rPr lang="en" sz="1400"/>
              <a:t>“BJ’s Wholesale Club also recommends that other companies that lease their building and are interested in solar energy determine the potential increase in equity value solar brings to a building over time. While there will always be some negotiation between property owner and tenant regarding shared risks, having a building with lower operating costs than the building across the street provides a competitive advantage to both parties.”</a:t>
            </a:r>
            <a:endParaRPr sz="1400"/>
          </a:p>
        </p:txBody>
      </p:sp>
      <p:pic>
        <p:nvPicPr>
          <p:cNvPr id="370" name="Shape 370"/>
          <p:cNvPicPr preferRelativeResize="0"/>
          <p:nvPr/>
        </p:nvPicPr>
        <p:blipFill>
          <a:blip r:embed="rId3">
            <a:alphaModFix/>
          </a:blip>
          <a:stretch>
            <a:fillRect/>
          </a:stretch>
        </p:blipFill>
        <p:spPr>
          <a:xfrm>
            <a:off x="5259650" y="1133300"/>
            <a:ext cx="3671401" cy="3660076"/>
          </a:xfrm>
          <a:prstGeom prst="rect">
            <a:avLst/>
          </a:prstGeom>
          <a:noFill/>
          <a:ln>
            <a:noFill/>
          </a:ln>
        </p:spPr>
      </p:pic>
      <p:sp>
        <p:nvSpPr>
          <p:cNvPr id="371" name="Shape 371"/>
          <p:cNvSpPr txBox="1"/>
          <p:nvPr/>
        </p:nvSpPr>
        <p:spPr>
          <a:xfrm>
            <a:off x="28825" y="4897450"/>
            <a:ext cx="2451300" cy="201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000"/>
              <a:t>Source: </a:t>
            </a:r>
            <a:r>
              <a:rPr lang="en" sz="1000" u="sng">
                <a:solidFill>
                  <a:schemeClr val="hlink"/>
                </a:solidFill>
                <a:hlinkClick r:id="rId4"/>
              </a:rPr>
              <a:t>Better Buildings DOE Study</a:t>
            </a:r>
            <a:endParaRPr sz="1000"/>
          </a:p>
        </p:txBody>
      </p:sp>
      <p:sp>
        <p:nvSpPr>
          <p:cNvPr id="372" name="Shape 372"/>
          <p:cNvSpPr txBox="1"/>
          <p:nvPr/>
        </p:nvSpPr>
        <p:spPr>
          <a:xfrm>
            <a:off x="735250" y="844250"/>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2</a:t>
            </a:r>
            <a:endParaRPr sz="2400">
              <a:latin typeface="Lora"/>
              <a:ea typeface="Lora"/>
              <a:cs typeface="Lora"/>
              <a:sym typeface="Lor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Shape 377"/>
          <p:cNvSpPr txBox="1">
            <a:spLocks noGrp="1"/>
          </p:cNvSpPr>
          <p:nvPr>
            <p:ph type="title"/>
          </p:nvPr>
        </p:nvSpPr>
        <p:spPr>
          <a:xfrm>
            <a:off x="1381250" y="922668"/>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u="sng">
                <a:solidFill>
                  <a:schemeClr val="hlink"/>
                </a:solidFill>
                <a:hlinkClick r:id="rId3"/>
              </a:rPr>
              <a:t>Community Energy Storage</a:t>
            </a:r>
            <a:r>
              <a:rPr lang="en"/>
              <a:t> - Nottingham, UK</a:t>
            </a:r>
            <a:endParaRPr/>
          </a:p>
        </p:txBody>
      </p:sp>
      <p:sp>
        <p:nvSpPr>
          <p:cNvPr id="378" name="Shape 37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27</a:t>
            </a:fld>
            <a:endParaRPr/>
          </a:p>
        </p:txBody>
      </p:sp>
      <p:sp>
        <p:nvSpPr>
          <p:cNvPr id="379" name="Shape 379"/>
          <p:cNvSpPr txBox="1"/>
          <p:nvPr/>
        </p:nvSpPr>
        <p:spPr>
          <a:xfrm>
            <a:off x="747850" y="810525"/>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2</a:t>
            </a:r>
            <a:endParaRPr sz="2400">
              <a:latin typeface="Lora"/>
              <a:ea typeface="Lora"/>
              <a:cs typeface="Lora"/>
              <a:sym typeface="Lora"/>
            </a:endParaRPr>
          </a:p>
        </p:txBody>
      </p:sp>
      <p:sp>
        <p:nvSpPr>
          <p:cNvPr id="380" name="Shape 380"/>
          <p:cNvSpPr txBox="1">
            <a:spLocks noGrp="1"/>
          </p:cNvSpPr>
          <p:nvPr>
            <p:ph type="body" idx="1"/>
          </p:nvPr>
        </p:nvSpPr>
        <p:spPr>
          <a:xfrm>
            <a:off x="310300" y="1618700"/>
            <a:ext cx="3798600" cy="3231000"/>
          </a:xfrm>
          <a:prstGeom prst="rect">
            <a:avLst/>
          </a:prstGeom>
        </p:spPr>
        <p:txBody>
          <a:bodyPr spcFirstLastPara="1" wrap="square" lIns="91425" tIns="91425" rIns="91425" bIns="91425" anchor="t" anchorCtr="0">
            <a:noAutofit/>
          </a:bodyPr>
          <a:lstStyle/>
          <a:p>
            <a:pPr marL="457200" lvl="0" indent="-355600" rtl="0">
              <a:spcBef>
                <a:spcPts val="600"/>
              </a:spcBef>
              <a:spcAft>
                <a:spcPts val="0"/>
              </a:spcAft>
              <a:buSzPts val="2000"/>
              <a:buChar char="◉"/>
            </a:pPr>
            <a:r>
              <a:rPr lang="en" sz="1400"/>
              <a:t>The project runs from 2014 to mid-2018 and will explore the potential for using energy storage technologies such as batteries within communities to reduce their fuel costs and overall energy use.</a:t>
            </a:r>
            <a:br>
              <a:rPr lang="en" sz="1400"/>
            </a:br>
            <a:endParaRPr sz="1400"/>
          </a:p>
          <a:p>
            <a:pPr marL="457200" lvl="0" indent="-355600" rtl="0">
              <a:spcBef>
                <a:spcPts val="0"/>
              </a:spcBef>
              <a:spcAft>
                <a:spcPts val="0"/>
              </a:spcAft>
              <a:buSzPts val="2000"/>
              <a:buChar char="◉"/>
            </a:pPr>
            <a:r>
              <a:rPr lang="en" sz="1400" u="sng">
                <a:solidFill>
                  <a:schemeClr val="hlink"/>
                </a:solidFill>
                <a:hlinkClick r:id="rId4"/>
              </a:rPr>
              <a:t>Project Sensible EU</a:t>
            </a:r>
            <a:endParaRPr sz="1400"/>
          </a:p>
          <a:p>
            <a:pPr marL="914400" lvl="1" indent="-355600">
              <a:spcBef>
                <a:spcPts val="0"/>
              </a:spcBef>
              <a:spcAft>
                <a:spcPts val="0"/>
              </a:spcAft>
              <a:buSzPts val="2000"/>
              <a:buChar char="○"/>
            </a:pPr>
            <a:r>
              <a:rPr lang="en" sz="1400"/>
              <a:t>The overall objective of Project SENSIBLE is to develop, demonstrate and evaluate a storage-enabled sustainable energy supply for buildings and communities.</a:t>
            </a:r>
            <a:r>
              <a:rPr lang="en"/>
              <a:t/>
            </a:r>
            <a:br>
              <a:rPr lang="en"/>
            </a:br>
            <a:endParaRPr/>
          </a:p>
        </p:txBody>
      </p:sp>
      <p:pic>
        <p:nvPicPr>
          <p:cNvPr id="381" name="Shape 381"/>
          <p:cNvPicPr preferRelativeResize="0"/>
          <p:nvPr/>
        </p:nvPicPr>
        <p:blipFill>
          <a:blip r:embed="rId5">
            <a:alphaModFix/>
          </a:blip>
          <a:stretch>
            <a:fillRect/>
          </a:stretch>
        </p:blipFill>
        <p:spPr>
          <a:xfrm>
            <a:off x="5259650" y="1510675"/>
            <a:ext cx="3731950" cy="2454400"/>
          </a:xfrm>
          <a:prstGeom prst="rect">
            <a:avLst/>
          </a:prstGeom>
          <a:noFill/>
          <a:ln>
            <a:noFill/>
          </a:ln>
        </p:spPr>
      </p:pic>
      <p:sp>
        <p:nvSpPr>
          <p:cNvPr id="382" name="Shape 382">
            <a:hlinkClick r:id="rId6"/>
          </p:cNvPr>
          <p:cNvSpPr txBox="1"/>
          <p:nvPr/>
        </p:nvSpPr>
        <p:spPr>
          <a:xfrm>
            <a:off x="28825" y="4897450"/>
            <a:ext cx="2451300" cy="201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000"/>
              <a:t>Source: </a:t>
            </a:r>
            <a:r>
              <a:rPr lang="en" sz="1000" u="sng">
                <a:solidFill>
                  <a:schemeClr val="hlink"/>
                </a:solidFill>
                <a:hlinkClick r:id="rId7"/>
              </a:rPr>
              <a:t>Mozes</a:t>
            </a:r>
            <a:endParaRPr sz="10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Shape 387"/>
          <p:cNvSpPr txBox="1">
            <a:spLocks noGrp="1"/>
          </p:cNvSpPr>
          <p:nvPr>
            <p:ph type="title" idx="4294967295"/>
          </p:nvPr>
        </p:nvSpPr>
        <p:spPr>
          <a:xfrm>
            <a:off x="1408143" y="937125"/>
            <a:ext cx="5575363"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dirty="0"/>
              <a:t>Harvard Thermal </a:t>
            </a:r>
            <a:r>
              <a:rPr lang="en" dirty="0" smtClean="0"/>
              <a:t>Energy Storage Project </a:t>
            </a:r>
            <a:endParaRPr dirty="0"/>
          </a:p>
          <a:p>
            <a:pPr lvl="0"/>
            <a:r>
              <a:rPr lang="en" dirty="0"/>
              <a:t>Allston: </a:t>
            </a:r>
            <a:r>
              <a:rPr lang="en-US" dirty="0"/>
              <a:t>~</a:t>
            </a:r>
            <a:r>
              <a:rPr lang="en-US" dirty="0" smtClean="0"/>
              <a:t>8 </a:t>
            </a:r>
            <a:r>
              <a:rPr lang="en-US" dirty="0" err="1"/>
              <a:t>MWe</a:t>
            </a:r>
            <a:endParaRPr dirty="0"/>
          </a:p>
        </p:txBody>
      </p:sp>
      <p:sp>
        <p:nvSpPr>
          <p:cNvPr id="388" name="Shape 38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28</a:t>
            </a:fld>
            <a:endParaRPr/>
          </a:p>
        </p:txBody>
      </p:sp>
      <p:sp>
        <p:nvSpPr>
          <p:cNvPr id="391" name="Shape 391"/>
          <p:cNvSpPr txBox="1"/>
          <p:nvPr/>
        </p:nvSpPr>
        <p:spPr>
          <a:xfrm>
            <a:off x="747850" y="810525"/>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2</a:t>
            </a:r>
            <a:endParaRPr sz="2400">
              <a:latin typeface="Lora"/>
              <a:ea typeface="Lora"/>
              <a:cs typeface="Lora"/>
              <a:sym typeface="Lora"/>
            </a:endParaRPr>
          </a:p>
        </p:txBody>
      </p:sp>
      <p:sp>
        <p:nvSpPr>
          <p:cNvPr id="8" name="Shape 412"/>
          <p:cNvSpPr txBox="1">
            <a:spLocks noGrp="1"/>
          </p:cNvSpPr>
          <p:nvPr>
            <p:ph type="body" idx="1"/>
          </p:nvPr>
        </p:nvSpPr>
        <p:spPr>
          <a:xfrm>
            <a:off x="1115941" y="1788958"/>
            <a:ext cx="3177165" cy="1184636"/>
          </a:xfrm>
          <a:prstGeom prst="rect">
            <a:avLst/>
          </a:prstGeom>
        </p:spPr>
        <p:txBody>
          <a:bodyPr spcFirstLastPara="1" wrap="square" lIns="91425" tIns="91425" rIns="91425" bIns="91425" anchor="t" anchorCtr="0">
            <a:noAutofit/>
          </a:bodyPr>
          <a:lstStyle/>
          <a:p>
            <a:pPr marL="457200" lvl="0" indent="-317500" rtl="0">
              <a:spcBef>
                <a:spcPts val="600"/>
              </a:spcBef>
              <a:spcAft>
                <a:spcPts val="0"/>
              </a:spcAft>
              <a:buSzPts val="1400"/>
              <a:buChar char="◉"/>
            </a:pPr>
            <a:r>
              <a:rPr lang="en" sz="1400" dirty="0"/>
              <a:t>Thermal energy storage to </a:t>
            </a:r>
            <a:r>
              <a:rPr lang="en" sz="1400" dirty="0" smtClean="0"/>
              <a:t>reduce peak demand and improve efficiency of cooling provided to buildings</a:t>
            </a:r>
            <a:endParaRPr sz="1400" dirty="0"/>
          </a:p>
        </p:txBody>
      </p:sp>
      <p:sp>
        <p:nvSpPr>
          <p:cNvPr id="9" name="Shape 412"/>
          <p:cNvSpPr txBox="1">
            <a:spLocks/>
          </p:cNvSpPr>
          <p:nvPr/>
        </p:nvSpPr>
        <p:spPr>
          <a:xfrm>
            <a:off x="4293106" y="1788958"/>
            <a:ext cx="2690400" cy="91569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rgbClr val="FFCD00"/>
              </a:buClr>
              <a:buSzPts val="2400"/>
              <a:buFont typeface="Quattrocento Sans"/>
              <a:buChar char="◉"/>
              <a:defRPr sz="2400" b="0" i="0" u="none" strike="noStrike" cap="none">
                <a:solidFill>
                  <a:srgbClr val="000000"/>
                </a:solidFill>
                <a:latin typeface="Quattrocento Sans"/>
                <a:ea typeface="Quattrocento Sans"/>
                <a:cs typeface="Quattrocento Sans"/>
                <a:sym typeface="Quattrocento Sans"/>
              </a:defRPr>
            </a:lvl1pPr>
            <a:lvl2pPr marL="914400" marR="0" lvl="1" indent="-355600" algn="l" rtl="0">
              <a:lnSpc>
                <a:spcPct val="100000"/>
              </a:lnSpc>
              <a:spcBef>
                <a:spcPts val="0"/>
              </a:spcBef>
              <a:spcAft>
                <a:spcPts val="0"/>
              </a:spcAft>
              <a:buClr>
                <a:srgbClr val="FFCD00"/>
              </a:buClr>
              <a:buSzPts val="2000"/>
              <a:buFont typeface="Quattrocento Sans"/>
              <a:buChar char="○"/>
              <a:defRPr sz="2000" b="0" i="0" u="none" strike="noStrike" cap="none">
                <a:solidFill>
                  <a:srgbClr val="000000"/>
                </a:solidFill>
                <a:latin typeface="Quattrocento Sans"/>
                <a:ea typeface="Quattrocento Sans"/>
                <a:cs typeface="Quattrocento Sans"/>
                <a:sym typeface="Quattrocento Sans"/>
              </a:defRPr>
            </a:lvl2pPr>
            <a:lvl3pPr marL="1371600" marR="0" lvl="2" indent="-355600" algn="l" rtl="0">
              <a:lnSpc>
                <a:spcPct val="100000"/>
              </a:lnSpc>
              <a:spcBef>
                <a:spcPts val="0"/>
              </a:spcBef>
              <a:spcAft>
                <a:spcPts val="0"/>
              </a:spcAft>
              <a:buClr>
                <a:srgbClr val="FFCD00"/>
              </a:buClr>
              <a:buSzPts val="2000"/>
              <a:buFont typeface="Quattrocento Sans"/>
              <a:buChar char="■"/>
              <a:defRPr sz="2000" b="0" i="0" u="none" strike="noStrike" cap="none">
                <a:solidFill>
                  <a:srgbClr val="000000"/>
                </a:solidFill>
                <a:latin typeface="Quattrocento Sans"/>
                <a:ea typeface="Quattrocento Sans"/>
                <a:cs typeface="Quattrocento Sans"/>
                <a:sym typeface="Quattrocento Sans"/>
              </a:defRPr>
            </a:lvl3pPr>
            <a:lvl4pPr marL="1828800" marR="0" lvl="3" indent="-342900" algn="l" rtl="0">
              <a:lnSpc>
                <a:spcPct val="100000"/>
              </a:lnSpc>
              <a:spcBef>
                <a:spcPts val="0"/>
              </a:spcBef>
              <a:spcAft>
                <a:spcPts val="0"/>
              </a:spcAft>
              <a:buClr>
                <a:srgbClr val="FFCD00"/>
              </a:buClr>
              <a:buSzPts val="1800"/>
              <a:buFont typeface="Quattrocento Sans"/>
              <a:buChar char="●"/>
              <a:defRPr sz="1800" b="0" i="0" u="none" strike="noStrike" cap="none">
                <a:solidFill>
                  <a:srgbClr val="000000"/>
                </a:solidFill>
                <a:latin typeface="Quattrocento Sans"/>
                <a:ea typeface="Quattrocento Sans"/>
                <a:cs typeface="Quattrocento Sans"/>
                <a:sym typeface="Quattrocento Sans"/>
              </a:defRPr>
            </a:lvl4pPr>
            <a:lvl5pPr marL="2286000" marR="0" lvl="4" indent="-342900" algn="l" rtl="0">
              <a:lnSpc>
                <a:spcPct val="100000"/>
              </a:lnSpc>
              <a:spcBef>
                <a:spcPts val="0"/>
              </a:spcBef>
              <a:spcAft>
                <a:spcPts val="0"/>
              </a:spcAft>
              <a:buClr>
                <a:srgbClr val="FFCD00"/>
              </a:buClr>
              <a:buSzPts val="1800"/>
              <a:buFont typeface="Quattrocento Sans"/>
              <a:buChar char="○"/>
              <a:defRPr sz="1800" b="0" i="0" u="none" strike="noStrike" cap="none">
                <a:solidFill>
                  <a:srgbClr val="000000"/>
                </a:solidFill>
                <a:latin typeface="Quattrocento Sans"/>
                <a:ea typeface="Quattrocento Sans"/>
                <a:cs typeface="Quattrocento Sans"/>
                <a:sym typeface="Quattrocento Sans"/>
              </a:defRPr>
            </a:lvl5pPr>
            <a:lvl6pPr marL="2743200" marR="0" lvl="5" indent="-342900" algn="l" rtl="0">
              <a:lnSpc>
                <a:spcPct val="100000"/>
              </a:lnSpc>
              <a:spcBef>
                <a:spcPts val="0"/>
              </a:spcBef>
              <a:spcAft>
                <a:spcPts val="0"/>
              </a:spcAft>
              <a:buClr>
                <a:srgbClr val="FFCD00"/>
              </a:buClr>
              <a:buSzPts val="1800"/>
              <a:buFont typeface="Quattrocento Sans"/>
              <a:buChar char="■"/>
              <a:defRPr sz="1800" b="0" i="0" u="none" strike="noStrike" cap="none">
                <a:solidFill>
                  <a:srgbClr val="000000"/>
                </a:solidFill>
                <a:latin typeface="Quattrocento Sans"/>
                <a:ea typeface="Quattrocento Sans"/>
                <a:cs typeface="Quattrocento Sans"/>
                <a:sym typeface="Quattrocento Sans"/>
              </a:defRPr>
            </a:lvl6pPr>
            <a:lvl7pPr marL="3200400" marR="0" lvl="6" indent="-342900" algn="l" rtl="0">
              <a:lnSpc>
                <a:spcPct val="100000"/>
              </a:lnSpc>
              <a:spcBef>
                <a:spcPts val="0"/>
              </a:spcBef>
              <a:spcAft>
                <a:spcPts val="0"/>
              </a:spcAft>
              <a:buClr>
                <a:srgbClr val="FFCD00"/>
              </a:buClr>
              <a:buSzPts val="1800"/>
              <a:buFont typeface="Quattrocento Sans"/>
              <a:buChar char="●"/>
              <a:defRPr sz="1800" b="0" i="0" u="none" strike="noStrike" cap="none">
                <a:solidFill>
                  <a:srgbClr val="000000"/>
                </a:solidFill>
                <a:latin typeface="Quattrocento Sans"/>
                <a:ea typeface="Quattrocento Sans"/>
                <a:cs typeface="Quattrocento Sans"/>
                <a:sym typeface="Quattrocento Sans"/>
              </a:defRPr>
            </a:lvl7pPr>
            <a:lvl8pPr marL="3657600" marR="0" lvl="7" indent="-342900" algn="l" rtl="0">
              <a:lnSpc>
                <a:spcPct val="100000"/>
              </a:lnSpc>
              <a:spcBef>
                <a:spcPts val="0"/>
              </a:spcBef>
              <a:spcAft>
                <a:spcPts val="0"/>
              </a:spcAft>
              <a:buClr>
                <a:srgbClr val="FFCD00"/>
              </a:buClr>
              <a:buSzPts val="1800"/>
              <a:buFont typeface="Quattrocento Sans"/>
              <a:buChar char="○"/>
              <a:defRPr sz="1800" b="0" i="0" u="none" strike="noStrike" cap="none">
                <a:solidFill>
                  <a:srgbClr val="000000"/>
                </a:solidFill>
                <a:latin typeface="Quattrocento Sans"/>
                <a:ea typeface="Quattrocento Sans"/>
                <a:cs typeface="Quattrocento Sans"/>
                <a:sym typeface="Quattrocento Sans"/>
              </a:defRPr>
            </a:lvl8pPr>
            <a:lvl9pPr marL="4114800" marR="0" lvl="8" indent="-342900" algn="l" rtl="0">
              <a:lnSpc>
                <a:spcPct val="100000"/>
              </a:lnSpc>
              <a:spcBef>
                <a:spcPts val="0"/>
              </a:spcBef>
              <a:spcAft>
                <a:spcPts val="0"/>
              </a:spcAft>
              <a:buClr>
                <a:srgbClr val="FFCD00"/>
              </a:buClr>
              <a:buSzPts val="1800"/>
              <a:buFont typeface="Quattrocento Sans"/>
              <a:buChar char="■"/>
              <a:defRPr sz="1800" b="0" i="0" u="none" strike="noStrike" cap="none">
                <a:solidFill>
                  <a:srgbClr val="000000"/>
                </a:solidFill>
                <a:latin typeface="Quattrocento Sans"/>
                <a:ea typeface="Quattrocento Sans"/>
                <a:cs typeface="Quattrocento Sans"/>
                <a:sym typeface="Quattrocento Sans"/>
              </a:defRPr>
            </a:lvl9pPr>
          </a:lstStyle>
          <a:p>
            <a:pPr indent="-317500">
              <a:buSzPts val="1400"/>
            </a:pPr>
            <a:r>
              <a:rPr lang="en-US" sz="1400" dirty="0" smtClean="0"/>
              <a:t>Higher Round Trip </a:t>
            </a:r>
            <a:r>
              <a:rPr lang="en-US" sz="1400" dirty="0" smtClean="0"/>
              <a:t>Efficiency than traditional electric storage batteries</a:t>
            </a:r>
            <a:endParaRPr lang="en-US" sz="1400" dirty="0" smtClean="0"/>
          </a:p>
          <a:p>
            <a:pPr marL="0" indent="0">
              <a:buFont typeface="Quattrocento Sans"/>
              <a:buNone/>
            </a:pPr>
            <a:endParaRPr lang="en-US" sz="1400" dirty="0" smtClean="0"/>
          </a:p>
        </p:txBody>
      </p:sp>
      <p:sp>
        <p:nvSpPr>
          <p:cNvPr id="11" name="Rectangle 10"/>
          <p:cNvSpPr/>
          <p:nvPr/>
        </p:nvSpPr>
        <p:spPr>
          <a:xfrm>
            <a:off x="1703978" y="3122054"/>
            <a:ext cx="4511171" cy="307777"/>
          </a:xfrm>
          <a:prstGeom prst="rect">
            <a:avLst/>
          </a:prstGeom>
        </p:spPr>
        <p:txBody>
          <a:bodyPr wrap="none">
            <a:spAutoFit/>
          </a:bodyPr>
          <a:lstStyle/>
          <a:p>
            <a:pPr indent="-317500">
              <a:buSzPts val="1400"/>
            </a:pPr>
            <a:r>
              <a:rPr lang="en-US" dirty="0"/>
              <a:t>Other thermal storage Projects in </a:t>
            </a:r>
            <a:r>
              <a:rPr lang="en-US" u="sng" dirty="0">
                <a:solidFill>
                  <a:schemeClr val="hlink"/>
                </a:solidFill>
                <a:hlinkClick r:id="rId3"/>
              </a:rPr>
              <a:t>Florida</a:t>
            </a:r>
            <a:r>
              <a:rPr lang="en-US" dirty="0"/>
              <a:t> and </a:t>
            </a:r>
            <a:r>
              <a:rPr lang="en-US" u="sng" dirty="0">
                <a:solidFill>
                  <a:schemeClr val="hlink"/>
                </a:solidFill>
                <a:hlinkClick r:id="rId4"/>
              </a:rPr>
              <a:t>Chicago</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Shape 396"/>
          <p:cNvSpPr txBox="1">
            <a:spLocks noGrp="1"/>
          </p:cNvSpPr>
          <p:nvPr>
            <p:ph type="title"/>
          </p:nvPr>
        </p:nvSpPr>
        <p:spPr>
          <a:xfrm>
            <a:off x="1381250" y="922668"/>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University - Research - </a:t>
            </a:r>
            <a:endParaRPr/>
          </a:p>
          <a:p>
            <a:pPr marL="0" lvl="0" indent="0">
              <a:spcBef>
                <a:spcPts val="0"/>
              </a:spcBef>
              <a:spcAft>
                <a:spcPts val="0"/>
              </a:spcAft>
              <a:buNone/>
            </a:pPr>
            <a:r>
              <a:rPr lang="en"/>
              <a:t>UC Davis - </a:t>
            </a:r>
            <a:endParaRPr/>
          </a:p>
        </p:txBody>
      </p:sp>
      <p:sp>
        <p:nvSpPr>
          <p:cNvPr id="397" name="Shape 39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29</a:t>
            </a:fld>
            <a:endParaRPr/>
          </a:p>
        </p:txBody>
      </p:sp>
      <p:sp>
        <p:nvSpPr>
          <p:cNvPr id="398" name="Shape 398"/>
          <p:cNvSpPr txBox="1">
            <a:spLocks noGrp="1"/>
          </p:cNvSpPr>
          <p:nvPr>
            <p:ph type="body" idx="1"/>
          </p:nvPr>
        </p:nvSpPr>
        <p:spPr>
          <a:xfrm>
            <a:off x="463300" y="1438563"/>
            <a:ext cx="3425400" cy="3231000"/>
          </a:xfrm>
          <a:prstGeom prst="rect">
            <a:avLst/>
          </a:prstGeom>
        </p:spPr>
        <p:txBody>
          <a:bodyPr spcFirstLastPara="1" wrap="square" lIns="91425" tIns="91425" rIns="91425" bIns="91425" anchor="t" anchorCtr="0">
            <a:noAutofit/>
          </a:bodyPr>
          <a:lstStyle/>
          <a:p>
            <a:pPr marL="457200" lvl="0" indent="-342900" rtl="0">
              <a:spcBef>
                <a:spcPts val="600"/>
              </a:spcBef>
              <a:spcAft>
                <a:spcPts val="0"/>
              </a:spcAft>
              <a:buSzPts val="1800"/>
              <a:buChar char="◉"/>
            </a:pPr>
            <a:r>
              <a:rPr lang="en" sz="1800"/>
              <a:t>Research project for Second life application of EV batteries</a:t>
            </a:r>
            <a:endParaRPr sz="1800"/>
          </a:p>
          <a:p>
            <a:pPr marL="457200" lvl="0" indent="-342900">
              <a:spcBef>
                <a:spcPts val="0"/>
              </a:spcBef>
              <a:spcAft>
                <a:spcPts val="0"/>
              </a:spcAft>
              <a:buSzPts val="1800"/>
              <a:buChar char="◉"/>
            </a:pPr>
            <a:r>
              <a:rPr lang="en" sz="1800"/>
              <a:t>Building a smart Electrical Energy Storage (EES) system(microgrid) using retired Electric Vehicle (EV) batteries</a:t>
            </a:r>
            <a:endParaRPr sz="1800"/>
          </a:p>
          <a:p>
            <a:pPr marL="457200" lvl="0" indent="-342900">
              <a:spcBef>
                <a:spcPts val="0"/>
              </a:spcBef>
              <a:spcAft>
                <a:spcPts val="0"/>
              </a:spcAft>
              <a:buSzPts val="1800"/>
              <a:buChar char="◉"/>
            </a:pPr>
            <a:r>
              <a:rPr lang="en" sz="1800"/>
              <a:t>The batteries in an electric vehicle are usually retired after their State of Health (SoH) reaches 75-80%.</a:t>
            </a:r>
            <a:endParaRPr sz="1800"/>
          </a:p>
          <a:p>
            <a:pPr marL="0" lvl="0" indent="0">
              <a:spcBef>
                <a:spcPts val="600"/>
              </a:spcBef>
              <a:spcAft>
                <a:spcPts val="0"/>
              </a:spcAft>
              <a:buClr>
                <a:schemeClr val="dk1"/>
              </a:buClr>
              <a:buSzPts val="1100"/>
              <a:buFont typeface="Arial"/>
              <a:buNone/>
            </a:pPr>
            <a:endParaRPr sz="1800"/>
          </a:p>
          <a:p>
            <a:pPr marL="0" lvl="0" indent="0">
              <a:spcBef>
                <a:spcPts val="600"/>
              </a:spcBef>
              <a:spcAft>
                <a:spcPts val="0"/>
              </a:spcAft>
              <a:buNone/>
            </a:pPr>
            <a:endParaRPr sz="1800"/>
          </a:p>
        </p:txBody>
      </p:sp>
      <p:pic>
        <p:nvPicPr>
          <p:cNvPr id="399" name="Shape 399"/>
          <p:cNvPicPr preferRelativeResize="0"/>
          <p:nvPr/>
        </p:nvPicPr>
        <p:blipFill>
          <a:blip r:embed="rId3">
            <a:alphaModFix/>
          </a:blip>
          <a:stretch>
            <a:fillRect/>
          </a:stretch>
        </p:blipFill>
        <p:spPr>
          <a:xfrm>
            <a:off x="4997852" y="1510675"/>
            <a:ext cx="3661548" cy="3086776"/>
          </a:xfrm>
          <a:prstGeom prst="rect">
            <a:avLst/>
          </a:prstGeom>
          <a:noFill/>
          <a:ln>
            <a:noFill/>
          </a:ln>
        </p:spPr>
      </p:pic>
      <p:sp>
        <p:nvSpPr>
          <p:cNvPr id="400" name="Shape 400"/>
          <p:cNvSpPr txBox="1"/>
          <p:nvPr/>
        </p:nvSpPr>
        <p:spPr>
          <a:xfrm>
            <a:off x="4997850" y="4604600"/>
            <a:ext cx="3627900" cy="1236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sz="1000"/>
              <a:t>Shipment of Nissan LEAF batteries, courtesy of Nissan, 4REnergy and Sumitomo Corp.</a:t>
            </a:r>
            <a:endParaRPr sz="1000"/>
          </a:p>
        </p:txBody>
      </p:sp>
      <p:sp>
        <p:nvSpPr>
          <p:cNvPr id="401" name="Shape 401"/>
          <p:cNvSpPr txBox="1"/>
          <p:nvPr/>
        </p:nvSpPr>
        <p:spPr>
          <a:xfrm>
            <a:off x="769700" y="859375"/>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2</a:t>
            </a:r>
            <a:endParaRPr sz="2400">
              <a:latin typeface="Lora"/>
              <a:ea typeface="Lora"/>
              <a:cs typeface="Lora"/>
              <a:sym typeface="Lora"/>
            </a:endParaRPr>
          </a:p>
        </p:txBody>
      </p:sp>
      <p:sp>
        <p:nvSpPr>
          <p:cNvPr id="402" name="Shape 402">
            <a:hlinkClick r:id="rId4"/>
          </p:cNvPr>
          <p:cNvSpPr txBox="1"/>
          <p:nvPr/>
        </p:nvSpPr>
        <p:spPr>
          <a:xfrm>
            <a:off x="28825" y="4897450"/>
            <a:ext cx="2451300" cy="201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000"/>
              <a:t>Source: </a:t>
            </a:r>
            <a:r>
              <a:rPr lang="en" sz="1000" u="sng">
                <a:solidFill>
                  <a:schemeClr val="hlink"/>
                </a:solidFill>
                <a:hlinkClick r:id="rId5"/>
              </a:rPr>
              <a:t>UC Davis</a:t>
            </a:r>
            <a:endParaRPr sz="10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Shape 407"/>
          <p:cNvSpPr txBox="1">
            <a:spLocks noGrp="1"/>
          </p:cNvSpPr>
          <p:nvPr>
            <p:ph type="title"/>
          </p:nvPr>
        </p:nvSpPr>
        <p:spPr>
          <a:xfrm>
            <a:off x="1381250" y="922668"/>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UC SAN DIEGO</a:t>
            </a:r>
            <a:endParaRPr/>
          </a:p>
        </p:txBody>
      </p:sp>
      <p:sp>
        <p:nvSpPr>
          <p:cNvPr id="408" name="Shape 40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30</a:t>
            </a:fld>
            <a:endParaRPr/>
          </a:p>
        </p:txBody>
      </p:sp>
      <p:sp>
        <p:nvSpPr>
          <p:cNvPr id="409" name="Shape 409"/>
          <p:cNvSpPr txBox="1">
            <a:spLocks noGrp="1"/>
          </p:cNvSpPr>
          <p:nvPr>
            <p:ph type="body" idx="1"/>
          </p:nvPr>
        </p:nvSpPr>
        <p:spPr>
          <a:xfrm>
            <a:off x="339575" y="1358275"/>
            <a:ext cx="2973000" cy="3246600"/>
          </a:xfrm>
          <a:prstGeom prst="rect">
            <a:avLst/>
          </a:prstGeom>
        </p:spPr>
        <p:txBody>
          <a:bodyPr spcFirstLastPara="1" wrap="square" lIns="91425" tIns="91425" rIns="91425" bIns="91425" anchor="t" anchorCtr="0">
            <a:noAutofit/>
          </a:bodyPr>
          <a:lstStyle/>
          <a:p>
            <a:pPr marL="0" lvl="0" indent="0">
              <a:spcBef>
                <a:spcPts val="600"/>
              </a:spcBef>
              <a:spcAft>
                <a:spcPts val="0"/>
              </a:spcAft>
              <a:buNone/>
            </a:pPr>
            <a:r>
              <a:rPr lang="en" u="sng">
                <a:solidFill>
                  <a:schemeClr val="hlink"/>
                </a:solidFill>
                <a:hlinkClick r:id="rId3"/>
              </a:rPr>
              <a:t>BMW Energy Storage System</a:t>
            </a:r>
            <a:endParaRPr/>
          </a:p>
          <a:p>
            <a:pPr marL="0" lvl="0" indent="0" rtl="0">
              <a:spcBef>
                <a:spcPts val="600"/>
              </a:spcBef>
              <a:spcAft>
                <a:spcPts val="0"/>
              </a:spcAft>
              <a:buNone/>
            </a:pPr>
            <a:endParaRPr sz="1400"/>
          </a:p>
          <a:p>
            <a:pPr marL="457200" lvl="0" indent="-317500" rtl="0">
              <a:spcBef>
                <a:spcPts val="600"/>
              </a:spcBef>
              <a:spcAft>
                <a:spcPts val="0"/>
              </a:spcAft>
              <a:buSzPts val="1400"/>
              <a:buChar char="◉"/>
            </a:pPr>
            <a:r>
              <a:rPr lang="en" sz="1400"/>
              <a:t>The BMW project is fully sponsored by BMW, and will consist of utilizing used mini-E electric vehicle batteries, and will have about 108 kW of power capacity and 2–3 hours of energy storage. </a:t>
            </a:r>
            <a:endParaRPr sz="1400"/>
          </a:p>
          <a:p>
            <a:pPr marL="457200" lvl="0" indent="-317500">
              <a:spcBef>
                <a:spcPts val="0"/>
              </a:spcBef>
              <a:spcAft>
                <a:spcPts val="0"/>
              </a:spcAft>
              <a:buSzPts val="1400"/>
              <a:buChar char="◉"/>
            </a:pPr>
            <a:r>
              <a:rPr lang="en" sz="1400"/>
              <a:t>The system will be integrated with PV solar and possibly fast EV DC charging.</a:t>
            </a:r>
            <a:endParaRPr sz="1400"/>
          </a:p>
          <a:p>
            <a:pPr marL="0" lvl="0" indent="0">
              <a:spcBef>
                <a:spcPts val="600"/>
              </a:spcBef>
              <a:spcAft>
                <a:spcPts val="0"/>
              </a:spcAft>
              <a:buClr>
                <a:schemeClr val="dk1"/>
              </a:buClr>
              <a:buSzPts val="1100"/>
              <a:buFont typeface="Arial"/>
              <a:buNone/>
            </a:pPr>
            <a:endParaRPr/>
          </a:p>
          <a:p>
            <a:pPr marL="0" lvl="0" indent="0">
              <a:spcBef>
                <a:spcPts val="600"/>
              </a:spcBef>
              <a:spcAft>
                <a:spcPts val="0"/>
              </a:spcAft>
              <a:buNone/>
            </a:pPr>
            <a:endParaRPr/>
          </a:p>
        </p:txBody>
      </p:sp>
      <p:sp>
        <p:nvSpPr>
          <p:cNvPr id="410" name="Shape 410"/>
          <p:cNvSpPr txBox="1">
            <a:spLocks noGrp="1"/>
          </p:cNvSpPr>
          <p:nvPr>
            <p:ph type="body" idx="2"/>
          </p:nvPr>
        </p:nvSpPr>
        <p:spPr>
          <a:xfrm>
            <a:off x="3633587" y="1358275"/>
            <a:ext cx="2334000" cy="3122400"/>
          </a:xfrm>
          <a:prstGeom prst="rect">
            <a:avLst/>
          </a:prstGeom>
        </p:spPr>
        <p:txBody>
          <a:bodyPr spcFirstLastPara="1" wrap="square" lIns="91425" tIns="91425" rIns="91425" bIns="91425" anchor="t" anchorCtr="0">
            <a:noAutofit/>
          </a:bodyPr>
          <a:lstStyle/>
          <a:p>
            <a:pPr marL="0" lvl="0" indent="0">
              <a:spcBef>
                <a:spcPts val="600"/>
              </a:spcBef>
              <a:spcAft>
                <a:spcPts val="0"/>
              </a:spcAft>
              <a:buNone/>
            </a:pPr>
            <a:r>
              <a:rPr lang="en" u="sng">
                <a:solidFill>
                  <a:schemeClr val="hlink"/>
                </a:solidFill>
                <a:hlinkClick r:id="rId4"/>
              </a:rPr>
              <a:t>SGIP Energy Storage Project</a:t>
            </a:r>
            <a:endParaRPr/>
          </a:p>
          <a:p>
            <a:pPr marL="457200" lvl="0" indent="-317500">
              <a:spcBef>
                <a:spcPts val="600"/>
              </a:spcBef>
              <a:spcAft>
                <a:spcPts val="0"/>
              </a:spcAft>
              <a:buSzPts val="1400"/>
              <a:buChar char="◉"/>
            </a:pPr>
            <a:r>
              <a:rPr lang="en" sz="1400"/>
              <a:t>The University of California, San Diego has been approved for incentives from California’s Self-Generation Incentive Program for the installation of energy storage, to be integrated with PV renewable generation</a:t>
            </a:r>
            <a:br>
              <a:rPr lang="en" sz="1400"/>
            </a:br>
            <a:endParaRPr sz="1400"/>
          </a:p>
        </p:txBody>
      </p:sp>
      <p:sp>
        <p:nvSpPr>
          <p:cNvPr id="411" name="Shape 411"/>
          <p:cNvSpPr txBox="1">
            <a:spLocks noGrp="1"/>
          </p:cNvSpPr>
          <p:nvPr>
            <p:ph type="body" idx="3"/>
          </p:nvPr>
        </p:nvSpPr>
        <p:spPr>
          <a:xfrm>
            <a:off x="6288575" y="1358275"/>
            <a:ext cx="2585100" cy="3122400"/>
          </a:xfrm>
          <a:prstGeom prst="rect">
            <a:avLst/>
          </a:prstGeom>
        </p:spPr>
        <p:txBody>
          <a:bodyPr spcFirstLastPara="1" wrap="square" lIns="91425" tIns="91425" rIns="91425" bIns="91425" anchor="t" anchorCtr="0">
            <a:noAutofit/>
          </a:bodyPr>
          <a:lstStyle/>
          <a:p>
            <a:pPr marL="0" lvl="0" indent="0">
              <a:spcBef>
                <a:spcPts val="600"/>
              </a:spcBef>
              <a:spcAft>
                <a:spcPts val="0"/>
              </a:spcAft>
              <a:buNone/>
            </a:pPr>
            <a:r>
              <a:rPr lang="en" u="sng">
                <a:solidFill>
                  <a:schemeClr val="hlink"/>
                </a:solidFill>
                <a:hlinkClick r:id="rId5"/>
              </a:rPr>
              <a:t>Panasonic / Sanyo Energy System</a:t>
            </a:r>
            <a:endParaRPr/>
          </a:p>
          <a:p>
            <a:pPr marL="457200" lvl="0" indent="-317500">
              <a:spcBef>
                <a:spcPts val="600"/>
              </a:spcBef>
              <a:spcAft>
                <a:spcPts val="0"/>
              </a:spcAft>
              <a:buSzPts val="1400"/>
              <a:buChar char="◉"/>
            </a:pPr>
            <a:r>
              <a:rPr lang="en" sz="1400"/>
              <a:t>Since July 2011, UCSD has served as the site host to a 30 kW/30 kWh PV integrated storage system from Panasonic/Sanyo.</a:t>
            </a:r>
            <a:endParaRPr sz="1400"/>
          </a:p>
        </p:txBody>
      </p:sp>
      <p:sp>
        <p:nvSpPr>
          <p:cNvPr id="412" name="Shape 412"/>
          <p:cNvSpPr txBox="1"/>
          <p:nvPr/>
        </p:nvSpPr>
        <p:spPr>
          <a:xfrm>
            <a:off x="747850" y="859375"/>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2</a:t>
            </a:r>
            <a:endParaRPr sz="2400">
              <a:latin typeface="Lora"/>
              <a:ea typeface="Lora"/>
              <a:cs typeface="Lora"/>
              <a:sym typeface="Lora"/>
            </a:endParaRPr>
          </a:p>
        </p:txBody>
      </p:sp>
      <p:sp>
        <p:nvSpPr>
          <p:cNvPr id="413" name="Shape 413">
            <a:hlinkClick r:id="rId6"/>
          </p:cNvPr>
          <p:cNvSpPr txBox="1"/>
          <p:nvPr/>
        </p:nvSpPr>
        <p:spPr>
          <a:xfrm>
            <a:off x="28825" y="4897450"/>
            <a:ext cx="3283800" cy="201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000"/>
              <a:t>Source: </a:t>
            </a:r>
            <a:r>
              <a:rPr lang="en" sz="1000" u="sng">
                <a:solidFill>
                  <a:schemeClr val="hlink"/>
                </a:solidFill>
                <a:hlinkClick r:id="rId7"/>
              </a:rPr>
              <a:t>David Weil - UCSD - Sustainability Manager</a:t>
            </a:r>
            <a:endParaRPr sz="10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Shape 418"/>
          <p:cNvSpPr txBox="1">
            <a:spLocks noGrp="1"/>
          </p:cNvSpPr>
          <p:nvPr>
            <p:ph type="ctrTitle"/>
          </p:nvPr>
        </p:nvSpPr>
        <p:spPr>
          <a:xfrm>
            <a:off x="2022225" y="1693523"/>
            <a:ext cx="3787800" cy="11598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a:t>State of the Market</a:t>
            </a:r>
            <a:endParaRPr/>
          </a:p>
        </p:txBody>
      </p:sp>
      <p:sp>
        <p:nvSpPr>
          <p:cNvPr id="419" name="Shape 419"/>
          <p:cNvSpPr txBox="1">
            <a:spLocks noGrp="1"/>
          </p:cNvSpPr>
          <p:nvPr>
            <p:ph type="subTitle" idx="1"/>
          </p:nvPr>
        </p:nvSpPr>
        <p:spPr>
          <a:xfrm>
            <a:off x="2022300" y="2815923"/>
            <a:ext cx="5591400" cy="78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Economics of Energy and Opportunities</a:t>
            </a:r>
            <a:endParaRPr/>
          </a:p>
          <a:p>
            <a:pPr marL="0" lvl="0" indent="0" rtl="0">
              <a:spcBef>
                <a:spcPts val="0"/>
              </a:spcBef>
              <a:spcAft>
                <a:spcPts val="0"/>
              </a:spcAft>
              <a:buNone/>
            </a:pPr>
            <a:r>
              <a:rPr lang="en"/>
              <a:t>January 2018</a:t>
            </a:r>
            <a:endParaRPr/>
          </a:p>
        </p:txBody>
      </p:sp>
      <p:sp>
        <p:nvSpPr>
          <p:cNvPr id="420" name="Shape 420"/>
          <p:cNvSpPr txBox="1"/>
          <p:nvPr/>
        </p:nvSpPr>
        <p:spPr>
          <a:xfrm>
            <a:off x="1133975" y="2291150"/>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3</a:t>
            </a:r>
            <a:endParaRPr sz="2400">
              <a:latin typeface="Lora"/>
              <a:ea typeface="Lora"/>
              <a:cs typeface="Lora"/>
              <a:sym typeface="Lora"/>
            </a:endParaRPr>
          </a:p>
        </p:txBody>
      </p:sp>
      <p:sp>
        <p:nvSpPr>
          <p:cNvPr id="421" name="Shape 42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Shape 426"/>
          <p:cNvSpPr txBox="1">
            <a:spLocks noGrp="1"/>
          </p:cNvSpPr>
          <p:nvPr>
            <p:ph type="title"/>
          </p:nvPr>
        </p:nvSpPr>
        <p:spPr>
          <a:xfrm>
            <a:off x="1381250" y="922668"/>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State of the Market</a:t>
            </a:r>
            <a:endParaRPr/>
          </a:p>
        </p:txBody>
      </p:sp>
      <p:sp>
        <p:nvSpPr>
          <p:cNvPr id="427" name="Shape 427"/>
          <p:cNvSpPr txBox="1">
            <a:spLocks noGrp="1"/>
          </p:cNvSpPr>
          <p:nvPr>
            <p:ph type="body" idx="1"/>
          </p:nvPr>
        </p:nvSpPr>
        <p:spPr>
          <a:xfrm>
            <a:off x="787750" y="1651075"/>
            <a:ext cx="2334000" cy="3122400"/>
          </a:xfrm>
          <a:prstGeom prst="rect">
            <a:avLst/>
          </a:prstGeom>
        </p:spPr>
        <p:txBody>
          <a:bodyPr spcFirstLastPara="1" wrap="square" lIns="91425" tIns="91425" rIns="91425" bIns="91425" anchor="t" anchorCtr="0">
            <a:noAutofit/>
          </a:bodyPr>
          <a:lstStyle/>
          <a:p>
            <a:pPr marL="457200" lvl="0" indent="-342900" rtl="0">
              <a:spcBef>
                <a:spcPts val="600"/>
              </a:spcBef>
              <a:spcAft>
                <a:spcPts val="0"/>
              </a:spcAft>
              <a:buSzPts val="1800"/>
              <a:buChar char="◉"/>
            </a:pPr>
            <a:r>
              <a:rPr lang="en"/>
              <a:t>Public Sector Resources:</a:t>
            </a:r>
            <a:endParaRPr/>
          </a:p>
          <a:p>
            <a:pPr marL="914400" lvl="1" indent="-342900" rtl="0">
              <a:spcBef>
                <a:spcPts val="0"/>
              </a:spcBef>
              <a:spcAft>
                <a:spcPts val="0"/>
              </a:spcAft>
              <a:buSzPts val="1800"/>
              <a:buChar char="○"/>
            </a:pPr>
            <a:r>
              <a:rPr lang="en"/>
              <a:t>Federal</a:t>
            </a:r>
            <a:endParaRPr/>
          </a:p>
          <a:p>
            <a:pPr marL="914400" lvl="1" indent="-342900">
              <a:spcBef>
                <a:spcPts val="0"/>
              </a:spcBef>
              <a:spcAft>
                <a:spcPts val="0"/>
              </a:spcAft>
              <a:buSzPts val="1800"/>
              <a:buChar char="○"/>
            </a:pPr>
            <a:r>
              <a:rPr lang="en"/>
              <a:t>State Level - MA</a:t>
            </a:r>
            <a:endParaRPr/>
          </a:p>
          <a:p>
            <a:pPr marL="0" lvl="0" indent="0">
              <a:spcBef>
                <a:spcPts val="600"/>
              </a:spcBef>
              <a:spcAft>
                <a:spcPts val="0"/>
              </a:spcAft>
              <a:buNone/>
            </a:pPr>
            <a:endParaRPr sz="600"/>
          </a:p>
          <a:p>
            <a:pPr marL="0" lvl="0" indent="0">
              <a:spcBef>
                <a:spcPts val="600"/>
              </a:spcBef>
              <a:spcAft>
                <a:spcPts val="0"/>
              </a:spcAft>
              <a:buNone/>
            </a:pPr>
            <a:endParaRPr/>
          </a:p>
        </p:txBody>
      </p:sp>
      <p:sp>
        <p:nvSpPr>
          <p:cNvPr id="428" name="Shape 428"/>
          <p:cNvSpPr txBox="1">
            <a:spLocks noGrp="1"/>
          </p:cNvSpPr>
          <p:nvPr>
            <p:ph type="body" idx="2"/>
          </p:nvPr>
        </p:nvSpPr>
        <p:spPr>
          <a:xfrm>
            <a:off x="3834912" y="1651075"/>
            <a:ext cx="2334000" cy="3122400"/>
          </a:xfrm>
          <a:prstGeom prst="rect">
            <a:avLst/>
          </a:prstGeom>
        </p:spPr>
        <p:txBody>
          <a:bodyPr spcFirstLastPara="1" wrap="square" lIns="91425" tIns="91425" rIns="91425" bIns="91425" anchor="t" anchorCtr="0">
            <a:noAutofit/>
          </a:bodyPr>
          <a:lstStyle/>
          <a:p>
            <a:pPr marL="457200" lvl="0" indent="-342900" rtl="0">
              <a:spcBef>
                <a:spcPts val="600"/>
              </a:spcBef>
              <a:spcAft>
                <a:spcPts val="0"/>
              </a:spcAft>
              <a:buSzPts val="1800"/>
              <a:buChar char="◉"/>
            </a:pPr>
            <a:r>
              <a:rPr lang="en"/>
              <a:t>Private Sector Resources:</a:t>
            </a:r>
            <a:endParaRPr/>
          </a:p>
          <a:p>
            <a:pPr marL="914400" lvl="1" indent="-342900" rtl="0">
              <a:spcBef>
                <a:spcPts val="0"/>
              </a:spcBef>
              <a:spcAft>
                <a:spcPts val="0"/>
              </a:spcAft>
              <a:buSzPts val="1800"/>
              <a:buChar char="○"/>
            </a:pPr>
            <a:r>
              <a:rPr lang="en"/>
              <a:t>STEM</a:t>
            </a:r>
            <a:endParaRPr/>
          </a:p>
          <a:p>
            <a:pPr marL="914400" lvl="1" indent="-342900" rtl="0">
              <a:spcBef>
                <a:spcPts val="0"/>
              </a:spcBef>
              <a:spcAft>
                <a:spcPts val="0"/>
              </a:spcAft>
              <a:buSzPts val="1800"/>
              <a:buChar char="○"/>
            </a:pPr>
            <a:r>
              <a:rPr lang="en"/>
              <a:t>SunPower</a:t>
            </a:r>
            <a:endParaRPr/>
          </a:p>
          <a:p>
            <a:pPr marL="914400" lvl="1" indent="-342900" rtl="0">
              <a:spcBef>
                <a:spcPts val="0"/>
              </a:spcBef>
              <a:spcAft>
                <a:spcPts val="0"/>
              </a:spcAft>
              <a:buSzPts val="1800"/>
              <a:buChar char="○"/>
            </a:pPr>
            <a:r>
              <a:rPr lang="en"/>
              <a:t>EverSource</a:t>
            </a:r>
            <a:endParaRPr/>
          </a:p>
          <a:p>
            <a:pPr marL="914400" lvl="1" indent="-342900" rtl="0">
              <a:spcBef>
                <a:spcPts val="0"/>
              </a:spcBef>
              <a:spcAft>
                <a:spcPts val="0"/>
              </a:spcAft>
              <a:buSzPts val="1800"/>
              <a:buChar char="○"/>
            </a:pPr>
            <a:r>
              <a:rPr lang="en"/>
              <a:t>Enernoc</a:t>
            </a:r>
            <a:endParaRPr/>
          </a:p>
        </p:txBody>
      </p:sp>
      <p:sp>
        <p:nvSpPr>
          <p:cNvPr id="429" name="Shape 429"/>
          <p:cNvSpPr txBox="1">
            <a:spLocks noGrp="1"/>
          </p:cNvSpPr>
          <p:nvPr>
            <p:ph type="body" idx="3"/>
          </p:nvPr>
        </p:nvSpPr>
        <p:spPr>
          <a:xfrm>
            <a:off x="6288573" y="1651075"/>
            <a:ext cx="2334000" cy="3122400"/>
          </a:xfrm>
          <a:prstGeom prst="rect">
            <a:avLst/>
          </a:prstGeom>
        </p:spPr>
        <p:txBody>
          <a:bodyPr spcFirstLastPara="1" wrap="square" lIns="91425" tIns="91425" rIns="91425" bIns="91425" anchor="t" anchorCtr="0">
            <a:noAutofit/>
          </a:bodyPr>
          <a:lstStyle/>
          <a:p>
            <a:pPr marL="457200" lvl="0" indent="-342900">
              <a:spcBef>
                <a:spcPts val="600"/>
              </a:spcBef>
              <a:spcAft>
                <a:spcPts val="0"/>
              </a:spcAft>
              <a:buSzPts val="1800"/>
              <a:buChar char="◉"/>
            </a:pPr>
            <a:r>
              <a:rPr lang="en"/>
              <a:t>Environmental Impact and remaining issues in the regulation of energy storage.</a:t>
            </a:r>
            <a:endParaRPr/>
          </a:p>
        </p:txBody>
      </p:sp>
      <p:sp>
        <p:nvSpPr>
          <p:cNvPr id="430" name="Shape 43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32</a:t>
            </a:fld>
            <a:endParaRPr/>
          </a:p>
        </p:txBody>
      </p:sp>
      <p:sp>
        <p:nvSpPr>
          <p:cNvPr id="431" name="Shape 431"/>
          <p:cNvSpPr txBox="1"/>
          <p:nvPr/>
        </p:nvSpPr>
        <p:spPr>
          <a:xfrm>
            <a:off x="753550" y="859375"/>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3</a:t>
            </a:r>
            <a:endParaRPr sz="2400">
              <a:latin typeface="Lora"/>
              <a:ea typeface="Lora"/>
              <a:cs typeface="Lora"/>
              <a:sym typeface="Lor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Shape 436"/>
          <p:cNvSpPr txBox="1">
            <a:spLocks noGrp="1"/>
          </p:cNvSpPr>
          <p:nvPr>
            <p:ph type="title"/>
          </p:nvPr>
        </p:nvSpPr>
        <p:spPr>
          <a:xfrm>
            <a:off x="1381250" y="937125"/>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Public &amp; Private Sectors</a:t>
            </a:r>
            <a:endParaRPr/>
          </a:p>
        </p:txBody>
      </p:sp>
      <p:pic>
        <p:nvPicPr>
          <p:cNvPr id="437" name="Shape 437"/>
          <p:cNvPicPr preferRelativeResize="0"/>
          <p:nvPr/>
        </p:nvPicPr>
        <p:blipFill>
          <a:blip r:embed="rId3">
            <a:alphaModFix/>
          </a:blip>
          <a:stretch>
            <a:fillRect/>
          </a:stretch>
        </p:blipFill>
        <p:spPr>
          <a:xfrm>
            <a:off x="248300" y="1401850"/>
            <a:ext cx="3767890" cy="3465976"/>
          </a:xfrm>
          <a:prstGeom prst="rect">
            <a:avLst/>
          </a:prstGeom>
          <a:noFill/>
          <a:ln>
            <a:noFill/>
          </a:ln>
        </p:spPr>
      </p:pic>
      <p:pic>
        <p:nvPicPr>
          <p:cNvPr id="438" name="Shape 438"/>
          <p:cNvPicPr preferRelativeResize="0"/>
          <p:nvPr/>
        </p:nvPicPr>
        <p:blipFill>
          <a:blip r:embed="rId4">
            <a:alphaModFix/>
          </a:blip>
          <a:stretch>
            <a:fillRect/>
          </a:stretch>
        </p:blipFill>
        <p:spPr>
          <a:xfrm>
            <a:off x="4168600" y="1525125"/>
            <a:ext cx="4823001" cy="3311625"/>
          </a:xfrm>
          <a:prstGeom prst="rect">
            <a:avLst/>
          </a:prstGeom>
          <a:noFill/>
          <a:ln>
            <a:noFill/>
          </a:ln>
        </p:spPr>
      </p:pic>
      <p:sp>
        <p:nvSpPr>
          <p:cNvPr id="439" name="Shape 43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33</a:t>
            </a:fld>
            <a:endParaRPr/>
          </a:p>
        </p:txBody>
      </p:sp>
      <p:sp>
        <p:nvSpPr>
          <p:cNvPr id="440" name="Shape 440"/>
          <p:cNvSpPr txBox="1"/>
          <p:nvPr/>
        </p:nvSpPr>
        <p:spPr>
          <a:xfrm>
            <a:off x="753550" y="859375"/>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3</a:t>
            </a:r>
            <a:endParaRPr sz="2400">
              <a:latin typeface="Lora"/>
              <a:ea typeface="Lora"/>
              <a:cs typeface="Lora"/>
              <a:sym typeface="Lor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Shape 445"/>
          <p:cNvSpPr txBox="1">
            <a:spLocks noGrp="1"/>
          </p:cNvSpPr>
          <p:nvPr>
            <p:ph type="title"/>
          </p:nvPr>
        </p:nvSpPr>
        <p:spPr>
          <a:xfrm>
            <a:off x="1381250" y="922668"/>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Federal Government</a:t>
            </a:r>
            <a:endParaRPr/>
          </a:p>
        </p:txBody>
      </p:sp>
      <p:sp>
        <p:nvSpPr>
          <p:cNvPr id="446" name="Shape 44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34</a:t>
            </a:fld>
            <a:endParaRPr/>
          </a:p>
        </p:txBody>
      </p:sp>
      <p:sp>
        <p:nvSpPr>
          <p:cNvPr id="447" name="Shape 447"/>
          <p:cNvSpPr txBox="1">
            <a:spLocks noGrp="1"/>
          </p:cNvSpPr>
          <p:nvPr>
            <p:ph type="body" idx="1"/>
          </p:nvPr>
        </p:nvSpPr>
        <p:spPr>
          <a:xfrm>
            <a:off x="384075" y="1330000"/>
            <a:ext cx="4780800" cy="3231000"/>
          </a:xfrm>
          <a:prstGeom prst="rect">
            <a:avLst/>
          </a:prstGeom>
        </p:spPr>
        <p:txBody>
          <a:bodyPr spcFirstLastPara="1" wrap="square" lIns="91425" tIns="91425" rIns="91425" bIns="91425" anchor="t" anchorCtr="0">
            <a:noAutofit/>
          </a:bodyPr>
          <a:lstStyle/>
          <a:p>
            <a:pPr marL="0" lvl="0" indent="0" rtl="0">
              <a:spcBef>
                <a:spcPts val="600"/>
              </a:spcBef>
              <a:spcAft>
                <a:spcPts val="0"/>
              </a:spcAft>
              <a:buNone/>
            </a:pPr>
            <a:r>
              <a:rPr lang="en" sz="1400" u="sng"/>
              <a:t>Federal Energy Regulatory Commission (FERC)</a:t>
            </a:r>
            <a:endParaRPr sz="1400" u="sng"/>
          </a:p>
          <a:p>
            <a:pPr marL="457200" lvl="0" indent="-317500" rtl="0">
              <a:spcBef>
                <a:spcPts val="600"/>
              </a:spcBef>
              <a:spcAft>
                <a:spcPts val="0"/>
              </a:spcAft>
              <a:buSzPts val="1400"/>
              <a:buChar char="◉"/>
            </a:pPr>
            <a:r>
              <a:rPr lang="en" sz="1400"/>
              <a:t>FERC has issued several orders and policy statements creating opportunities for energy storage resources in ancillary services and other organized wholesale markets</a:t>
            </a:r>
            <a:endParaRPr sz="1400"/>
          </a:p>
          <a:p>
            <a:pPr marL="914400" lvl="1" indent="-317500" rtl="0">
              <a:spcBef>
                <a:spcPts val="0"/>
              </a:spcBef>
              <a:spcAft>
                <a:spcPts val="0"/>
              </a:spcAft>
              <a:buSzPts val="1400"/>
              <a:buChar char="○"/>
            </a:pPr>
            <a:r>
              <a:rPr lang="en" sz="1400"/>
              <a:t>Opportunities for Non-Generation Resources - FERC Order 890</a:t>
            </a:r>
            <a:endParaRPr sz="1400"/>
          </a:p>
          <a:p>
            <a:pPr marL="914400" lvl="1" indent="-317500" rtl="0">
              <a:spcBef>
                <a:spcPts val="0"/>
              </a:spcBef>
              <a:spcAft>
                <a:spcPts val="0"/>
              </a:spcAft>
              <a:buSzPts val="1400"/>
              <a:buChar char="○"/>
            </a:pPr>
            <a:r>
              <a:rPr lang="en" sz="1400"/>
              <a:t>Frequency Regulation - FERC Order 755</a:t>
            </a:r>
            <a:endParaRPr sz="1400"/>
          </a:p>
          <a:p>
            <a:pPr marL="914400" lvl="1" indent="-317500" rtl="0">
              <a:spcBef>
                <a:spcPts val="0"/>
              </a:spcBef>
              <a:spcAft>
                <a:spcPts val="0"/>
              </a:spcAft>
              <a:buSzPts val="1400"/>
              <a:buChar char="○"/>
            </a:pPr>
            <a:r>
              <a:rPr lang="en" sz="1400"/>
              <a:t>Opportunity for Ancillary Services Revenues - FERC Order 784</a:t>
            </a:r>
            <a:endParaRPr sz="1400"/>
          </a:p>
          <a:p>
            <a:pPr marL="914400" lvl="1" indent="-317500" rtl="0">
              <a:spcBef>
                <a:spcPts val="0"/>
              </a:spcBef>
              <a:spcAft>
                <a:spcPts val="0"/>
              </a:spcAft>
              <a:buSzPts val="1400"/>
              <a:buChar char="○"/>
            </a:pPr>
            <a:r>
              <a:rPr lang="en" sz="1400"/>
              <a:t>Interconnection of Storage Resources through Small Generator Interconnection Procedures (SGIP) - FERC Order 792</a:t>
            </a:r>
            <a:endParaRPr sz="1400"/>
          </a:p>
          <a:p>
            <a:pPr marL="914400" lvl="1" indent="-317500" rtl="0">
              <a:spcBef>
                <a:spcPts val="0"/>
              </a:spcBef>
              <a:spcAft>
                <a:spcPts val="0"/>
              </a:spcAft>
              <a:buSzPts val="1400"/>
              <a:buChar char="○"/>
            </a:pPr>
            <a:r>
              <a:rPr lang="en" sz="1400"/>
              <a:t>Additional Opportunities for Ancillary Services Revenues -FERC Order 819</a:t>
            </a:r>
            <a:endParaRPr sz="1400"/>
          </a:p>
          <a:p>
            <a:pPr marL="0" lvl="0" indent="0">
              <a:spcBef>
                <a:spcPts val="600"/>
              </a:spcBef>
              <a:spcAft>
                <a:spcPts val="0"/>
              </a:spcAft>
              <a:buNone/>
            </a:pPr>
            <a:endParaRPr/>
          </a:p>
        </p:txBody>
      </p:sp>
      <p:sp>
        <p:nvSpPr>
          <p:cNvPr id="448" name="Shape 448"/>
          <p:cNvSpPr txBox="1">
            <a:spLocks noGrp="1"/>
          </p:cNvSpPr>
          <p:nvPr>
            <p:ph type="body" idx="2"/>
          </p:nvPr>
        </p:nvSpPr>
        <p:spPr>
          <a:xfrm>
            <a:off x="5524950" y="1282325"/>
            <a:ext cx="3464100" cy="3231000"/>
          </a:xfrm>
          <a:prstGeom prst="rect">
            <a:avLst/>
          </a:prstGeom>
        </p:spPr>
        <p:txBody>
          <a:bodyPr spcFirstLastPara="1" wrap="square" lIns="91425" tIns="91425" rIns="91425" bIns="91425" anchor="t" anchorCtr="0">
            <a:noAutofit/>
          </a:bodyPr>
          <a:lstStyle/>
          <a:p>
            <a:pPr marL="0" lvl="0" indent="0" rtl="0">
              <a:spcBef>
                <a:spcPts val="600"/>
              </a:spcBef>
              <a:spcAft>
                <a:spcPts val="0"/>
              </a:spcAft>
              <a:buNone/>
            </a:pPr>
            <a:r>
              <a:rPr lang="en" sz="1400" u="sng"/>
              <a:t>Federal Tax Incentives</a:t>
            </a:r>
            <a:endParaRPr sz="1400" u="sng"/>
          </a:p>
          <a:p>
            <a:pPr marL="457200" lvl="0" indent="-317500" rtl="0">
              <a:spcBef>
                <a:spcPts val="600"/>
              </a:spcBef>
              <a:spcAft>
                <a:spcPts val="0"/>
              </a:spcAft>
              <a:buSzPts val="1400"/>
              <a:buChar char="◉"/>
            </a:pPr>
            <a:r>
              <a:rPr lang="en" sz="1400"/>
              <a:t>Some energy storage may qualify for an investment tax credit (ITC) or a production tax credit (PTC) when developed alongside qualifying resources</a:t>
            </a:r>
            <a:endParaRPr sz="1400"/>
          </a:p>
          <a:p>
            <a:pPr marL="457200" lvl="0" indent="-317500" rtl="0">
              <a:spcBef>
                <a:spcPts val="0"/>
              </a:spcBef>
              <a:spcAft>
                <a:spcPts val="0"/>
              </a:spcAft>
              <a:buSzPts val="1400"/>
              <a:buChar char="◉"/>
            </a:pPr>
            <a:r>
              <a:rPr lang="en" sz="1400"/>
              <a:t>Section 48 of the Internal Revenue Code(the Code) provides a 10% or 30% ITC </a:t>
            </a:r>
            <a:endParaRPr sz="1400"/>
          </a:p>
          <a:p>
            <a:pPr marL="457200" lvl="0" indent="-317500" rtl="0">
              <a:spcBef>
                <a:spcPts val="0"/>
              </a:spcBef>
              <a:spcAft>
                <a:spcPts val="0"/>
              </a:spcAft>
              <a:buSzPts val="1400"/>
              <a:buChar char="◉"/>
            </a:pPr>
            <a:r>
              <a:rPr lang="en" sz="1400"/>
              <a:t>Code Section 45 provides for PTCs when electricity produced by certain renewable energy facilities (usually wind) is sold to a third party during the ten years after the facility was “placed in service.”</a:t>
            </a:r>
            <a:endParaRPr sz="1400"/>
          </a:p>
        </p:txBody>
      </p:sp>
      <p:sp>
        <p:nvSpPr>
          <p:cNvPr id="449" name="Shape 449"/>
          <p:cNvSpPr txBox="1"/>
          <p:nvPr/>
        </p:nvSpPr>
        <p:spPr>
          <a:xfrm>
            <a:off x="753550" y="859375"/>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3</a:t>
            </a:r>
            <a:endParaRPr sz="2400">
              <a:latin typeface="Lora"/>
              <a:ea typeface="Lora"/>
              <a:cs typeface="Lora"/>
              <a:sym typeface="Lora"/>
            </a:endParaRPr>
          </a:p>
        </p:txBody>
      </p:sp>
      <p:sp>
        <p:nvSpPr>
          <p:cNvPr id="450" name="Shape 450"/>
          <p:cNvSpPr txBox="1"/>
          <p:nvPr/>
        </p:nvSpPr>
        <p:spPr>
          <a:xfrm>
            <a:off x="-26475" y="4941900"/>
            <a:ext cx="3626100" cy="2016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 sz="1000"/>
              <a:t>Source: </a:t>
            </a:r>
            <a:r>
              <a:rPr lang="en" sz="1000" u="sng">
                <a:solidFill>
                  <a:schemeClr val="hlink"/>
                </a:solidFill>
                <a:hlinkClick r:id="rId3"/>
              </a:rPr>
              <a:t>JD Supra Energy Storage Handbook</a:t>
            </a:r>
            <a:endParaRPr sz="10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Shape 455"/>
          <p:cNvSpPr txBox="1">
            <a:spLocks noGrp="1"/>
          </p:cNvSpPr>
          <p:nvPr>
            <p:ph type="title"/>
          </p:nvPr>
        </p:nvSpPr>
        <p:spPr>
          <a:xfrm>
            <a:off x="1381250" y="922668"/>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Massachusetts</a:t>
            </a:r>
            <a:endParaRPr/>
          </a:p>
        </p:txBody>
      </p:sp>
      <p:sp>
        <p:nvSpPr>
          <p:cNvPr id="456" name="Shape 45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35</a:t>
            </a:fld>
            <a:endParaRPr/>
          </a:p>
        </p:txBody>
      </p:sp>
      <p:sp>
        <p:nvSpPr>
          <p:cNvPr id="457" name="Shape 457"/>
          <p:cNvSpPr txBox="1">
            <a:spLocks noGrp="1"/>
          </p:cNvSpPr>
          <p:nvPr>
            <p:ph type="body" idx="1"/>
          </p:nvPr>
        </p:nvSpPr>
        <p:spPr>
          <a:xfrm>
            <a:off x="455100" y="1421575"/>
            <a:ext cx="2744400" cy="3122400"/>
          </a:xfrm>
          <a:prstGeom prst="rect">
            <a:avLst/>
          </a:prstGeom>
        </p:spPr>
        <p:txBody>
          <a:bodyPr spcFirstLastPara="1" wrap="square" lIns="91425" tIns="91425" rIns="91425" bIns="91425" anchor="t" anchorCtr="0">
            <a:noAutofit/>
          </a:bodyPr>
          <a:lstStyle/>
          <a:p>
            <a:pPr marL="457200" lvl="0" indent="-317500">
              <a:spcBef>
                <a:spcPts val="600"/>
              </a:spcBef>
              <a:spcAft>
                <a:spcPts val="0"/>
              </a:spcAft>
              <a:buSzPts val="1400"/>
              <a:buChar char="◉"/>
            </a:pPr>
            <a:r>
              <a:rPr lang="en" sz="1400" u="sng">
                <a:solidFill>
                  <a:schemeClr val="hlink"/>
                </a:solidFill>
                <a:hlinkClick r:id="rId3"/>
              </a:rPr>
              <a:t>Energy Storage Initiative - (ESI)</a:t>
            </a:r>
            <a:endParaRPr sz="1400"/>
          </a:p>
          <a:p>
            <a:pPr marL="914400" lvl="1" indent="-317500">
              <a:spcBef>
                <a:spcPts val="0"/>
              </a:spcBef>
              <a:spcAft>
                <a:spcPts val="0"/>
              </a:spcAft>
              <a:buSzPts val="1400"/>
              <a:buChar char="○"/>
            </a:pPr>
            <a:r>
              <a:rPr lang="en" sz="1400"/>
              <a:t>Administration announced that it has set an “aspirational” 200 MWh energy storage target for electric distribution companies to procure viable and cost-effective energy storage systems</a:t>
            </a:r>
            <a:br>
              <a:rPr lang="en" sz="1400"/>
            </a:br>
            <a:r>
              <a:rPr lang="en" sz="1400"/>
              <a:t>by January 1, 2020.</a:t>
            </a:r>
            <a:endParaRPr sz="1400"/>
          </a:p>
        </p:txBody>
      </p:sp>
      <p:sp>
        <p:nvSpPr>
          <p:cNvPr id="458" name="Shape 458"/>
          <p:cNvSpPr txBox="1">
            <a:spLocks noGrp="1"/>
          </p:cNvSpPr>
          <p:nvPr>
            <p:ph type="body" idx="2"/>
          </p:nvPr>
        </p:nvSpPr>
        <p:spPr>
          <a:xfrm>
            <a:off x="3371700" y="1421575"/>
            <a:ext cx="2916900" cy="3460800"/>
          </a:xfrm>
          <a:prstGeom prst="rect">
            <a:avLst/>
          </a:prstGeom>
        </p:spPr>
        <p:txBody>
          <a:bodyPr spcFirstLastPara="1" wrap="square" lIns="91425" tIns="91425" rIns="91425" bIns="91425" anchor="t" anchorCtr="0">
            <a:noAutofit/>
          </a:bodyPr>
          <a:lstStyle/>
          <a:p>
            <a:pPr marL="457200" lvl="0" indent="-317500" rtl="0">
              <a:spcBef>
                <a:spcPts val="600"/>
              </a:spcBef>
              <a:spcAft>
                <a:spcPts val="0"/>
              </a:spcAft>
              <a:buSzPts val="1400"/>
              <a:buChar char="◉"/>
            </a:pPr>
            <a:r>
              <a:rPr lang="en" sz="1400"/>
              <a:t>Advancing Commonwealth Energy Storage - </a:t>
            </a:r>
            <a:r>
              <a:rPr lang="en" sz="1400" u="sng">
                <a:solidFill>
                  <a:schemeClr val="hlink"/>
                </a:solidFill>
                <a:hlinkClick r:id="rId4"/>
              </a:rPr>
              <a:t>ACES</a:t>
            </a:r>
            <a:endParaRPr sz="1400"/>
          </a:p>
          <a:p>
            <a:pPr marL="914400" lvl="1" indent="-317500" rtl="0">
              <a:spcBef>
                <a:spcPts val="0"/>
              </a:spcBef>
              <a:spcAft>
                <a:spcPts val="0"/>
              </a:spcAft>
              <a:buSzPts val="1400"/>
              <a:buChar char="○"/>
            </a:pPr>
            <a:r>
              <a:rPr lang="en" sz="1400"/>
              <a:t>Program to Support</a:t>
            </a:r>
            <a:br>
              <a:rPr lang="en" sz="1400"/>
            </a:br>
            <a:r>
              <a:rPr lang="en" sz="1400"/>
              <a:t>Innovative Storage Use Cases</a:t>
            </a:r>
            <a:br>
              <a:rPr lang="en" sz="1400"/>
            </a:br>
            <a:r>
              <a:rPr lang="en" sz="1400"/>
              <a:t>and Business Models</a:t>
            </a:r>
            <a:endParaRPr sz="1400"/>
          </a:p>
          <a:p>
            <a:pPr marL="914400" lvl="1" indent="-317500" rtl="0">
              <a:spcBef>
                <a:spcPts val="0"/>
              </a:spcBef>
              <a:spcAft>
                <a:spcPts val="0"/>
              </a:spcAft>
              <a:buSzPts val="1400"/>
              <a:buChar char="○"/>
            </a:pPr>
            <a:r>
              <a:rPr lang="en" sz="1400"/>
              <a:t>RFP completed. Grants issued in September 2017.</a:t>
            </a:r>
            <a:endParaRPr sz="1400"/>
          </a:p>
          <a:p>
            <a:pPr marL="914400" lvl="1" indent="-317500" rtl="0">
              <a:spcBef>
                <a:spcPts val="0"/>
              </a:spcBef>
              <a:spcAft>
                <a:spcPts val="0"/>
              </a:spcAft>
              <a:buSzPts val="1400"/>
              <a:buChar char="○"/>
            </a:pPr>
            <a:r>
              <a:rPr lang="en" sz="1400"/>
              <a:t>December 2017 - </a:t>
            </a:r>
            <a:r>
              <a:rPr lang="en" sz="1400" u="sng">
                <a:solidFill>
                  <a:schemeClr val="hlink"/>
                </a:solidFill>
                <a:hlinkClick r:id="rId5"/>
              </a:rPr>
              <a:t>Announced the award of $20 million dollars to support 26 projects</a:t>
            </a:r>
            <a:endParaRPr sz="1400"/>
          </a:p>
        </p:txBody>
      </p:sp>
      <p:sp>
        <p:nvSpPr>
          <p:cNvPr id="459" name="Shape 459"/>
          <p:cNvSpPr txBox="1">
            <a:spLocks noGrp="1"/>
          </p:cNvSpPr>
          <p:nvPr>
            <p:ph type="body" idx="3"/>
          </p:nvPr>
        </p:nvSpPr>
        <p:spPr>
          <a:xfrm>
            <a:off x="6288600" y="1421575"/>
            <a:ext cx="2659500" cy="3122400"/>
          </a:xfrm>
          <a:prstGeom prst="rect">
            <a:avLst/>
          </a:prstGeom>
        </p:spPr>
        <p:txBody>
          <a:bodyPr spcFirstLastPara="1" wrap="square" lIns="91425" tIns="91425" rIns="91425" bIns="91425" anchor="t" anchorCtr="0">
            <a:noAutofit/>
          </a:bodyPr>
          <a:lstStyle/>
          <a:p>
            <a:pPr marL="457200" lvl="0" indent="-317500" rtl="0">
              <a:spcBef>
                <a:spcPts val="600"/>
              </a:spcBef>
              <a:spcAft>
                <a:spcPts val="0"/>
              </a:spcAft>
              <a:buSzPts val="1400"/>
              <a:buChar char="◉"/>
            </a:pPr>
            <a:r>
              <a:rPr lang="en" sz="1400" u="sng">
                <a:solidFill>
                  <a:schemeClr val="hlink"/>
                </a:solidFill>
                <a:hlinkClick r:id="rId6"/>
              </a:rPr>
              <a:t>SMART Program</a:t>
            </a:r>
            <a:endParaRPr sz="1400"/>
          </a:p>
          <a:p>
            <a:pPr marL="914400" lvl="1" indent="-317500" rtl="0">
              <a:spcBef>
                <a:spcPts val="0"/>
              </a:spcBef>
              <a:spcAft>
                <a:spcPts val="0"/>
              </a:spcAft>
              <a:buSzPts val="1400"/>
              <a:buChar char="○"/>
            </a:pPr>
            <a:r>
              <a:rPr lang="en" sz="1400"/>
              <a:t>Creates Storage</a:t>
            </a:r>
            <a:br>
              <a:rPr lang="en" sz="1400"/>
            </a:br>
            <a:r>
              <a:rPr lang="en" sz="1400"/>
              <a:t>“Adder” for Solar Projects Paired</a:t>
            </a:r>
            <a:br>
              <a:rPr lang="en" sz="1400"/>
            </a:br>
            <a:r>
              <a:rPr lang="en" sz="1400"/>
              <a:t>with Storage</a:t>
            </a:r>
            <a:endParaRPr sz="1400"/>
          </a:p>
          <a:p>
            <a:pPr marL="914400" lvl="1" indent="-317500">
              <a:spcBef>
                <a:spcPts val="0"/>
              </a:spcBef>
              <a:spcAft>
                <a:spcPts val="0"/>
              </a:spcAft>
              <a:buSzPts val="1400"/>
              <a:buChar char="○"/>
            </a:pPr>
            <a:r>
              <a:rPr lang="en" sz="1400" u="sng">
                <a:solidFill>
                  <a:schemeClr val="hlink"/>
                </a:solidFill>
                <a:hlinkClick r:id="rId7"/>
              </a:rPr>
              <a:t>Energy Storage Adder Guideline</a:t>
            </a:r>
            <a:endParaRPr sz="1400"/>
          </a:p>
        </p:txBody>
      </p:sp>
      <p:sp>
        <p:nvSpPr>
          <p:cNvPr id="460" name="Shape 460"/>
          <p:cNvSpPr txBox="1"/>
          <p:nvPr/>
        </p:nvSpPr>
        <p:spPr>
          <a:xfrm>
            <a:off x="753550" y="859375"/>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3</a:t>
            </a:r>
            <a:endParaRPr sz="2400">
              <a:latin typeface="Lora"/>
              <a:ea typeface="Lora"/>
              <a:cs typeface="Lora"/>
              <a:sym typeface="Lor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Shape 465"/>
          <p:cNvSpPr txBox="1">
            <a:spLocks noGrp="1"/>
          </p:cNvSpPr>
          <p:nvPr>
            <p:ph type="title" idx="4294967295"/>
          </p:nvPr>
        </p:nvSpPr>
        <p:spPr>
          <a:xfrm>
            <a:off x="1381250" y="937125"/>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SunPower - SMART: </a:t>
            </a:r>
            <a:endParaRPr/>
          </a:p>
          <a:p>
            <a:pPr marL="0" lvl="0" indent="0">
              <a:spcBef>
                <a:spcPts val="0"/>
              </a:spcBef>
              <a:spcAft>
                <a:spcPts val="0"/>
              </a:spcAft>
              <a:buNone/>
            </a:pPr>
            <a:r>
              <a:rPr lang="en"/>
              <a:t>Solar + Storage</a:t>
            </a:r>
            <a:endParaRPr/>
          </a:p>
        </p:txBody>
      </p:sp>
      <p:sp>
        <p:nvSpPr>
          <p:cNvPr id="466" name="Shape 46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36</a:t>
            </a:fld>
            <a:endParaRPr/>
          </a:p>
        </p:txBody>
      </p:sp>
      <p:sp>
        <p:nvSpPr>
          <p:cNvPr id="467" name="Shape 467"/>
          <p:cNvSpPr txBox="1">
            <a:spLocks noGrp="1"/>
          </p:cNvSpPr>
          <p:nvPr>
            <p:ph type="body" idx="1"/>
          </p:nvPr>
        </p:nvSpPr>
        <p:spPr>
          <a:xfrm>
            <a:off x="586475" y="1469050"/>
            <a:ext cx="8216700" cy="3280800"/>
          </a:xfrm>
          <a:prstGeom prst="rect">
            <a:avLst/>
          </a:prstGeom>
        </p:spPr>
        <p:txBody>
          <a:bodyPr spcFirstLastPara="1" wrap="square" lIns="91425" tIns="91425" rIns="91425" bIns="91425" anchor="t" anchorCtr="0">
            <a:noAutofit/>
          </a:bodyPr>
          <a:lstStyle/>
          <a:p>
            <a:pPr marL="457200" lvl="0" indent="-317500">
              <a:lnSpc>
                <a:spcPct val="115000"/>
              </a:lnSpc>
              <a:spcBef>
                <a:spcPts val="600"/>
              </a:spcBef>
              <a:spcAft>
                <a:spcPts val="0"/>
              </a:spcAft>
              <a:buSzPts val="1400"/>
              <a:buChar char="◉"/>
            </a:pPr>
            <a:r>
              <a:rPr lang="en" sz="1400"/>
              <a:t>The SMART incentive will replace the current SREC program.</a:t>
            </a:r>
            <a:endParaRPr sz="1400"/>
          </a:p>
          <a:p>
            <a:pPr marL="457200" lvl="0" indent="-317500">
              <a:lnSpc>
                <a:spcPct val="115000"/>
              </a:lnSpc>
              <a:spcBef>
                <a:spcPts val="0"/>
              </a:spcBef>
              <a:spcAft>
                <a:spcPts val="0"/>
              </a:spcAft>
              <a:buSzPts val="1400"/>
              <a:buChar char="◉"/>
            </a:pPr>
            <a:r>
              <a:rPr lang="en" sz="1400"/>
              <a:t>SMART is a unique solar incentive: it provides a guaranteed set incentive for 20 years.</a:t>
            </a:r>
            <a:endParaRPr sz="1400"/>
          </a:p>
          <a:p>
            <a:pPr marL="457200" lvl="0" indent="-317500" rtl="0">
              <a:lnSpc>
                <a:spcPct val="115000"/>
              </a:lnSpc>
              <a:spcBef>
                <a:spcPts val="0"/>
              </a:spcBef>
              <a:spcAft>
                <a:spcPts val="0"/>
              </a:spcAft>
              <a:buSzPts val="1400"/>
              <a:buChar char="◉"/>
            </a:pPr>
            <a:r>
              <a:rPr lang="en" sz="1400"/>
              <a:t>“Adders” can help increase the value of your solar investment.</a:t>
            </a:r>
            <a:endParaRPr sz="1400"/>
          </a:p>
          <a:p>
            <a:pPr marL="457200" lvl="0" indent="-317500">
              <a:lnSpc>
                <a:spcPct val="115000"/>
              </a:lnSpc>
              <a:spcBef>
                <a:spcPts val="0"/>
              </a:spcBef>
              <a:spcAft>
                <a:spcPts val="0"/>
              </a:spcAft>
              <a:buSzPts val="1400"/>
              <a:buChar char="◉"/>
            </a:pPr>
            <a:r>
              <a:rPr lang="en" sz="1400"/>
              <a:t>The “declining” block incentive allows first movers to benefit the most.</a:t>
            </a:r>
            <a:endParaRPr sz="1400"/>
          </a:p>
          <a:p>
            <a:pPr marL="0" lvl="0" indent="0">
              <a:spcBef>
                <a:spcPts val="600"/>
              </a:spcBef>
              <a:spcAft>
                <a:spcPts val="0"/>
              </a:spcAft>
              <a:buNone/>
            </a:pPr>
            <a:endParaRPr/>
          </a:p>
        </p:txBody>
      </p:sp>
      <p:sp>
        <p:nvSpPr>
          <p:cNvPr id="468" name="Shape 468"/>
          <p:cNvSpPr txBox="1"/>
          <p:nvPr/>
        </p:nvSpPr>
        <p:spPr>
          <a:xfrm>
            <a:off x="753550" y="859375"/>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3</a:t>
            </a:r>
            <a:endParaRPr sz="2400">
              <a:latin typeface="Lora"/>
              <a:ea typeface="Lora"/>
              <a:cs typeface="Lora"/>
              <a:sym typeface="Lora"/>
            </a:endParaRPr>
          </a:p>
        </p:txBody>
      </p:sp>
      <p:sp>
        <p:nvSpPr>
          <p:cNvPr id="469" name="Shape 469"/>
          <p:cNvSpPr txBox="1"/>
          <p:nvPr/>
        </p:nvSpPr>
        <p:spPr>
          <a:xfrm>
            <a:off x="28825" y="4897450"/>
            <a:ext cx="2451300" cy="201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000"/>
              <a:t>Source: </a:t>
            </a:r>
            <a:r>
              <a:rPr lang="en" sz="1000" u="sng">
                <a:solidFill>
                  <a:schemeClr val="hlink"/>
                </a:solidFill>
                <a:hlinkClick r:id="rId3"/>
              </a:rPr>
              <a:t>SunPower</a:t>
            </a:r>
            <a:endParaRPr sz="1000"/>
          </a:p>
        </p:txBody>
      </p:sp>
      <p:pic>
        <p:nvPicPr>
          <p:cNvPr id="470" name="Shape 470"/>
          <p:cNvPicPr preferRelativeResize="0"/>
          <p:nvPr/>
        </p:nvPicPr>
        <p:blipFill>
          <a:blip r:embed="rId4">
            <a:alphaModFix/>
          </a:blip>
          <a:stretch>
            <a:fillRect/>
          </a:stretch>
        </p:blipFill>
        <p:spPr>
          <a:xfrm>
            <a:off x="195800" y="2656575"/>
            <a:ext cx="8810627" cy="22164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Shape 475"/>
          <p:cNvSpPr txBox="1">
            <a:spLocks noGrp="1"/>
          </p:cNvSpPr>
          <p:nvPr>
            <p:ph type="title"/>
          </p:nvPr>
        </p:nvSpPr>
        <p:spPr>
          <a:xfrm>
            <a:off x="1381250" y="937125"/>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Eversource 1/2</a:t>
            </a:r>
            <a:endParaRPr/>
          </a:p>
        </p:txBody>
      </p:sp>
      <p:sp>
        <p:nvSpPr>
          <p:cNvPr id="476" name="Shape 47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37</a:t>
            </a:fld>
            <a:endParaRPr/>
          </a:p>
        </p:txBody>
      </p:sp>
      <p:sp>
        <p:nvSpPr>
          <p:cNvPr id="477" name="Shape 477"/>
          <p:cNvSpPr txBox="1"/>
          <p:nvPr/>
        </p:nvSpPr>
        <p:spPr>
          <a:xfrm>
            <a:off x="570875" y="1309125"/>
            <a:ext cx="8366700" cy="3528900"/>
          </a:xfrm>
          <a:prstGeom prst="rect">
            <a:avLst/>
          </a:prstGeom>
          <a:noFill/>
          <a:ln>
            <a:noFill/>
          </a:ln>
        </p:spPr>
        <p:txBody>
          <a:bodyPr spcFirstLastPara="1" wrap="square" lIns="91425" tIns="91425" rIns="91425" bIns="91425" anchor="t" anchorCtr="0">
            <a:noAutofit/>
          </a:bodyPr>
          <a:lstStyle/>
          <a:p>
            <a:pPr marL="0" lvl="0" indent="0" rtl="0">
              <a:lnSpc>
                <a:spcPct val="115000"/>
              </a:lnSpc>
              <a:spcBef>
                <a:spcPts val="0"/>
              </a:spcBef>
              <a:spcAft>
                <a:spcPts val="0"/>
              </a:spcAft>
              <a:buNone/>
            </a:pPr>
            <a:r>
              <a:rPr lang="en" b="1">
                <a:solidFill>
                  <a:srgbClr val="222222"/>
                </a:solidFill>
                <a:highlight>
                  <a:srgbClr val="FFFFFF"/>
                </a:highlight>
              </a:rPr>
              <a:t>1) </a:t>
            </a:r>
            <a:r>
              <a:rPr lang="en" b="1" u="sng">
                <a:solidFill>
                  <a:srgbClr val="222222"/>
                </a:solidFill>
                <a:highlight>
                  <a:srgbClr val="FFFFFF"/>
                </a:highlight>
              </a:rPr>
              <a:t>Current projects underway:</a:t>
            </a:r>
            <a:endParaRPr b="1" u="sng">
              <a:solidFill>
                <a:srgbClr val="222222"/>
              </a:solidFill>
              <a:highlight>
                <a:srgbClr val="FFFFFF"/>
              </a:highlight>
            </a:endParaRPr>
          </a:p>
          <a:p>
            <a:pPr marL="596900" lvl="0" indent="-317500" rtl="0">
              <a:lnSpc>
                <a:spcPct val="115000"/>
              </a:lnSpc>
              <a:spcBef>
                <a:spcPts val="0"/>
              </a:spcBef>
              <a:spcAft>
                <a:spcPts val="0"/>
              </a:spcAft>
              <a:buClr>
                <a:srgbClr val="FFCD00"/>
              </a:buClr>
              <a:buSzPts val="1400"/>
              <a:buChar char="●"/>
            </a:pPr>
            <a:r>
              <a:rPr lang="en">
                <a:solidFill>
                  <a:srgbClr val="222222"/>
                </a:solidFill>
                <a:highlight>
                  <a:srgbClr val="FFFFFF"/>
                </a:highlight>
              </a:rPr>
              <a:t>Martha's Vineyard: 5 MW (2019)</a:t>
            </a:r>
            <a:endParaRPr>
              <a:solidFill>
                <a:srgbClr val="222222"/>
              </a:solidFill>
              <a:highlight>
                <a:srgbClr val="FFFFFF"/>
              </a:highlight>
            </a:endParaRPr>
          </a:p>
          <a:p>
            <a:pPr marL="1054100" lvl="1" indent="-317500" rtl="0">
              <a:lnSpc>
                <a:spcPct val="115000"/>
              </a:lnSpc>
              <a:spcBef>
                <a:spcPts val="0"/>
              </a:spcBef>
              <a:spcAft>
                <a:spcPts val="0"/>
              </a:spcAft>
              <a:buClr>
                <a:srgbClr val="FFCD00"/>
              </a:buClr>
              <a:buSzPts val="1400"/>
              <a:buChar char="○"/>
            </a:pPr>
            <a:r>
              <a:rPr lang="en">
                <a:solidFill>
                  <a:srgbClr val="222222"/>
                </a:solidFill>
                <a:highlight>
                  <a:srgbClr val="FFFFFF"/>
                </a:highlight>
              </a:rPr>
              <a:t>Uses: </a:t>
            </a:r>
            <a:endParaRPr>
              <a:solidFill>
                <a:srgbClr val="222222"/>
              </a:solidFill>
              <a:highlight>
                <a:srgbClr val="FFFFFF"/>
              </a:highlight>
            </a:endParaRPr>
          </a:p>
          <a:p>
            <a:pPr marL="1511300" lvl="2" indent="-317500" rtl="0">
              <a:lnSpc>
                <a:spcPct val="115000"/>
              </a:lnSpc>
              <a:spcBef>
                <a:spcPts val="0"/>
              </a:spcBef>
              <a:spcAft>
                <a:spcPts val="0"/>
              </a:spcAft>
              <a:buClr>
                <a:srgbClr val="FFCD00"/>
              </a:buClr>
              <a:buSzPts val="1400"/>
              <a:buChar char="■"/>
            </a:pPr>
            <a:r>
              <a:rPr lang="en">
                <a:solidFill>
                  <a:srgbClr val="222222"/>
                </a:solidFill>
                <a:highlight>
                  <a:srgbClr val="FFFFFF"/>
                </a:highlight>
              </a:rPr>
              <a:t>Avoid the need to upgrade or add undersea cables </a:t>
            </a:r>
            <a:endParaRPr>
              <a:solidFill>
                <a:srgbClr val="222222"/>
              </a:solidFill>
              <a:highlight>
                <a:srgbClr val="FFFFFF"/>
              </a:highlight>
            </a:endParaRPr>
          </a:p>
          <a:p>
            <a:pPr marL="1511300" lvl="2" indent="-317500" rtl="0">
              <a:lnSpc>
                <a:spcPct val="115000"/>
              </a:lnSpc>
              <a:spcBef>
                <a:spcPts val="0"/>
              </a:spcBef>
              <a:spcAft>
                <a:spcPts val="0"/>
              </a:spcAft>
              <a:buClr>
                <a:srgbClr val="FFCD00"/>
              </a:buClr>
              <a:buSzPts val="1400"/>
              <a:buChar char="■"/>
            </a:pPr>
            <a:r>
              <a:rPr lang="en">
                <a:solidFill>
                  <a:srgbClr val="222222"/>
                </a:solidFill>
                <a:highlight>
                  <a:srgbClr val="FFFFFF"/>
                </a:highlight>
              </a:rPr>
              <a:t>Replace diesel generators </a:t>
            </a:r>
            <a:endParaRPr>
              <a:solidFill>
                <a:srgbClr val="222222"/>
              </a:solidFill>
              <a:highlight>
                <a:srgbClr val="FFFFFF"/>
              </a:highlight>
            </a:endParaRPr>
          </a:p>
          <a:p>
            <a:pPr marL="1511300" lvl="2" indent="-317500" rtl="0">
              <a:lnSpc>
                <a:spcPct val="115000"/>
              </a:lnSpc>
              <a:spcBef>
                <a:spcPts val="0"/>
              </a:spcBef>
              <a:spcAft>
                <a:spcPts val="0"/>
              </a:spcAft>
              <a:buClr>
                <a:srgbClr val="FFCD00"/>
              </a:buClr>
              <a:buSzPts val="1400"/>
              <a:buChar char="■"/>
            </a:pPr>
            <a:r>
              <a:rPr lang="en">
                <a:solidFill>
                  <a:srgbClr val="222222"/>
                </a:solidFill>
                <a:highlight>
                  <a:srgbClr val="FFFFFF"/>
                </a:highlight>
              </a:rPr>
              <a:t>Integrate additional distributed energy</a:t>
            </a:r>
            <a:endParaRPr>
              <a:solidFill>
                <a:srgbClr val="222222"/>
              </a:solidFill>
              <a:highlight>
                <a:srgbClr val="FFFFFF"/>
              </a:highlight>
            </a:endParaRPr>
          </a:p>
          <a:p>
            <a:pPr marL="596900" lvl="0" indent="-317500" rtl="0">
              <a:lnSpc>
                <a:spcPct val="115000"/>
              </a:lnSpc>
              <a:spcBef>
                <a:spcPts val="0"/>
              </a:spcBef>
              <a:spcAft>
                <a:spcPts val="0"/>
              </a:spcAft>
              <a:buClr>
                <a:srgbClr val="FFCD00"/>
              </a:buClr>
              <a:buSzPts val="1400"/>
              <a:buChar char="●"/>
            </a:pPr>
            <a:r>
              <a:rPr lang="en">
                <a:solidFill>
                  <a:srgbClr val="222222"/>
                </a:solidFill>
                <a:highlight>
                  <a:srgbClr val="FFFFFF"/>
                </a:highlight>
              </a:rPr>
              <a:t>Wellfleet, MA: 12 MW (2020)</a:t>
            </a:r>
            <a:endParaRPr>
              <a:solidFill>
                <a:srgbClr val="222222"/>
              </a:solidFill>
              <a:highlight>
                <a:srgbClr val="FFFFFF"/>
              </a:highlight>
            </a:endParaRPr>
          </a:p>
          <a:p>
            <a:pPr marL="1054100" lvl="1" indent="-317500" rtl="0">
              <a:lnSpc>
                <a:spcPct val="115000"/>
              </a:lnSpc>
              <a:spcBef>
                <a:spcPts val="0"/>
              </a:spcBef>
              <a:spcAft>
                <a:spcPts val="0"/>
              </a:spcAft>
              <a:buClr>
                <a:srgbClr val="FFCD00"/>
              </a:buClr>
              <a:buSzPts val="1400"/>
              <a:buChar char="○"/>
            </a:pPr>
            <a:r>
              <a:rPr lang="en">
                <a:solidFill>
                  <a:srgbClr val="222222"/>
                </a:solidFill>
                <a:highlight>
                  <a:srgbClr val="FFFFFF"/>
                </a:highlight>
              </a:rPr>
              <a:t>Uses: </a:t>
            </a:r>
            <a:endParaRPr>
              <a:solidFill>
                <a:srgbClr val="222222"/>
              </a:solidFill>
              <a:highlight>
                <a:srgbClr val="FFFFFF"/>
              </a:highlight>
            </a:endParaRPr>
          </a:p>
          <a:p>
            <a:pPr marL="1511300" lvl="2" indent="-317500" rtl="0">
              <a:lnSpc>
                <a:spcPct val="115000"/>
              </a:lnSpc>
              <a:spcBef>
                <a:spcPts val="0"/>
              </a:spcBef>
              <a:spcAft>
                <a:spcPts val="0"/>
              </a:spcAft>
              <a:buClr>
                <a:srgbClr val="FFCD00"/>
              </a:buClr>
              <a:buSzPts val="1400"/>
              <a:buChar char="■"/>
            </a:pPr>
            <a:r>
              <a:rPr lang="en">
                <a:solidFill>
                  <a:srgbClr val="222222"/>
                </a:solidFill>
                <a:highlight>
                  <a:srgbClr val="FFFFFF"/>
                </a:highlight>
              </a:rPr>
              <a:t>Test as replacement for transmission cable</a:t>
            </a:r>
            <a:endParaRPr>
              <a:solidFill>
                <a:srgbClr val="222222"/>
              </a:solidFill>
              <a:highlight>
                <a:srgbClr val="FFFFFF"/>
              </a:highlight>
            </a:endParaRPr>
          </a:p>
          <a:p>
            <a:pPr marL="596900" lvl="0" indent="-317500" rtl="0">
              <a:lnSpc>
                <a:spcPct val="115000"/>
              </a:lnSpc>
              <a:spcBef>
                <a:spcPts val="0"/>
              </a:spcBef>
              <a:spcAft>
                <a:spcPts val="0"/>
              </a:spcAft>
              <a:buClr>
                <a:srgbClr val="FFCD00"/>
              </a:buClr>
              <a:buSzPts val="1400"/>
              <a:buChar char="●"/>
            </a:pPr>
            <a:r>
              <a:rPr lang="en">
                <a:solidFill>
                  <a:srgbClr val="222222"/>
                </a:solidFill>
                <a:highlight>
                  <a:srgbClr val="FFFFFF"/>
                </a:highlight>
              </a:rPr>
              <a:t>Other current projects:</a:t>
            </a:r>
            <a:endParaRPr>
              <a:solidFill>
                <a:srgbClr val="222222"/>
              </a:solidFill>
              <a:highlight>
                <a:srgbClr val="FFFFFF"/>
              </a:highlight>
            </a:endParaRPr>
          </a:p>
          <a:p>
            <a:pPr marL="1054100" lvl="1" indent="-317500" rtl="0">
              <a:lnSpc>
                <a:spcPct val="115000"/>
              </a:lnSpc>
              <a:spcBef>
                <a:spcPts val="0"/>
              </a:spcBef>
              <a:spcAft>
                <a:spcPts val="0"/>
              </a:spcAft>
              <a:buClr>
                <a:srgbClr val="FFCD00"/>
              </a:buClr>
              <a:buSzPts val="1400"/>
              <a:buChar char="○"/>
            </a:pPr>
            <a:r>
              <a:rPr lang="en">
                <a:solidFill>
                  <a:srgbClr val="222222"/>
                </a:solidFill>
                <a:highlight>
                  <a:srgbClr val="FFFFFF"/>
                </a:highlight>
              </a:rPr>
              <a:t>Demand demonstration projects related energy efficiency.</a:t>
            </a:r>
            <a:endParaRPr>
              <a:solidFill>
                <a:srgbClr val="222222"/>
              </a:solidFill>
              <a:highlight>
                <a:srgbClr val="FFFFFF"/>
              </a:highlight>
            </a:endParaRPr>
          </a:p>
          <a:p>
            <a:pPr marL="1511300" lvl="2" indent="-317500" rtl="0">
              <a:lnSpc>
                <a:spcPct val="115000"/>
              </a:lnSpc>
              <a:spcBef>
                <a:spcPts val="0"/>
              </a:spcBef>
              <a:spcAft>
                <a:spcPts val="0"/>
              </a:spcAft>
              <a:buClr>
                <a:srgbClr val="FFCD00"/>
              </a:buClr>
              <a:buSzPts val="1400"/>
              <a:buChar char="■"/>
            </a:pPr>
            <a:r>
              <a:rPr lang="en">
                <a:solidFill>
                  <a:srgbClr val="222222"/>
                </a:solidFill>
                <a:highlight>
                  <a:srgbClr val="FFFFFF"/>
                </a:highlight>
              </a:rPr>
              <a:t>Partnerships with companies with latest technologies.</a:t>
            </a:r>
            <a:endParaRPr>
              <a:solidFill>
                <a:srgbClr val="222222"/>
              </a:solidFill>
              <a:highlight>
                <a:srgbClr val="FFFFFF"/>
              </a:highlight>
            </a:endParaRPr>
          </a:p>
          <a:p>
            <a:pPr marL="0" lvl="0" indent="0" rtl="0">
              <a:lnSpc>
                <a:spcPct val="115000"/>
              </a:lnSpc>
              <a:spcBef>
                <a:spcPts val="0"/>
              </a:spcBef>
              <a:spcAft>
                <a:spcPts val="0"/>
              </a:spcAft>
              <a:buNone/>
            </a:pPr>
            <a:endParaRPr sz="1200">
              <a:solidFill>
                <a:srgbClr val="222222"/>
              </a:solidFill>
              <a:highlight>
                <a:srgbClr val="FFFFFF"/>
              </a:highlight>
            </a:endParaRPr>
          </a:p>
          <a:p>
            <a:pPr marL="0" lvl="0" indent="0">
              <a:spcBef>
                <a:spcPts val="0"/>
              </a:spcBef>
              <a:spcAft>
                <a:spcPts val="0"/>
              </a:spcAft>
              <a:buNone/>
            </a:pPr>
            <a:endParaRPr sz="1200"/>
          </a:p>
        </p:txBody>
      </p:sp>
      <p:sp>
        <p:nvSpPr>
          <p:cNvPr id="478" name="Shape 478"/>
          <p:cNvSpPr txBox="1"/>
          <p:nvPr/>
        </p:nvSpPr>
        <p:spPr>
          <a:xfrm>
            <a:off x="735250" y="844250"/>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2</a:t>
            </a:r>
            <a:endParaRPr sz="2400">
              <a:latin typeface="Lora"/>
              <a:ea typeface="Lora"/>
              <a:cs typeface="Lora"/>
              <a:sym typeface="Lora"/>
            </a:endParaRPr>
          </a:p>
        </p:txBody>
      </p:sp>
      <p:sp>
        <p:nvSpPr>
          <p:cNvPr id="479" name="Shape 479">
            <a:hlinkClick r:id="rId3"/>
          </p:cNvPr>
          <p:cNvSpPr txBox="1"/>
          <p:nvPr/>
        </p:nvSpPr>
        <p:spPr>
          <a:xfrm>
            <a:off x="28825" y="4838025"/>
            <a:ext cx="2451300" cy="201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000"/>
              <a:t>Source: Eversource, </a:t>
            </a:r>
            <a:r>
              <a:rPr lang="en" sz="1000" u="sng">
                <a:solidFill>
                  <a:schemeClr val="hlink"/>
                </a:solidFill>
                <a:hlinkClick r:id="rId4"/>
              </a:rPr>
              <a:t>DPU</a:t>
            </a:r>
            <a:endParaRPr sz="10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Shape 484"/>
          <p:cNvSpPr txBox="1">
            <a:spLocks noGrp="1"/>
          </p:cNvSpPr>
          <p:nvPr>
            <p:ph type="title"/>
          </p:nvPr>
        </p:nvSpPr>
        <p:spPr>
          <a:xfrm>
            <a:off x="1381250" y="937125"/>
            <a:ext cx="3878400" cy="4356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
              <a:t>Eversource 2/2</a:t>
            </a:r>
            <a:endParaRPr/>
          </a:p>
        </p:txBody>
      </p:sp>
      <p:sp>
        <p:nvSpPr>
          <p:cNvPr id="485" name="Shape 48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fld id="{00000000-1234-1234-1234-123412341234}" type="slidenum">
              <a:rPr lang="en"/>
              <a:t>38</a:t>
            </a:fld>
            <a:endParaRPr/>
          </a:p>
        </p:txBody>
      </p:sp>
      <p:sp>
        <p:nvSpPr>
          <p:cNvPr id="486" name="Shape 486"/>
          <p:cNvSpPr txBox="1"/>
          <p:nvPr/>
        </p:nvSpPr>
        <p:spPr>
          <a:xfrm>
            <a:off x="570875" y="1309125"/>
            <a:ext cx="8366700" cy="3528900"/>
          </a:xfrm>
          <a:prstGeom prst="rect">
            <a:avLst/>
          </a:prstGeom>
          <a:noFill/>
          <a:ln>
            <a:noFill/>
          </a:ln>
        </p:spPr>
        <p:txBody>
          <a:bodyPr spcFirstLastPara="1" wrap="square" lIns="91425" tIns="91425" rIns="91425" bIns="91425" anchor="t" anchorCtr="0">
            <a:noAutofit/>
          </a:bodyPr>
          <a:lstStyle/>
          <a:p>
            <a:pPr marL="0" lvl="0" indent="0" rtl="0">
              <a:lnSpc>
                <a:spcPct val="115000"/>
              </a:lnSpc>
              <a:spcBef>
                <a:spcPts val="0"/>
              </a:spcBef>
              <a:spcAft>
                <a:spcPts val="0"/>
              </a:spcAft>
              <a:buNone/>
            </a:pPr>
            <a:r>
              <a:rPr lang="en" sz="1000" b="1">
                <a:solidFill>
                  <a:srgbClr val="222222"/>
                </a:solidFill>
                <a:highlight>
                  <a:srgbClr val="FFFFFF"/>
                </a:highlight>
              </a:rPr>
              <a:t>2)</a:t>
            </a:r>
            <a:r>
              <a:rPr lang="en">
                <a:solidFill>
                  <a:srgbClr val="222222"/>
                </a:solidFill>
                <a:highlight>
                  <a:srgbClr val="FFFFFF"/>
                </a:highlight>
              </a:rPr>
              <a:t> </a:t>
            </a:r>
            <a:r>
              <a:rPr lang="en" b="1" u="sng">
                <a:solidFill>
                  <a:srgbClr val="222222"/>
                </a:solidFill>
                <a:highlight>
                  <a:srgbClr val="FFFFFF"/>
                </a:highlight>
              </a:rPr>
              <a:t>Upcoming Behind the meter projects :</a:t>
            </a:r>
            <a:endParaRPr b="1" u="sng">
              <a:solidFill>
                <a:srgbClr val="222222"/>
              </a:solidFill>
              <a:highlight>
                <a:srgbClr val="FFFFFF"/>
              </a:highlight>
            </a:endParaRPr>
          </a:p>
          <a:p>
            <a:pPr marL="457200" lvl="0" indent="-317500" rtl="0">
              <a:lnSpc>
                <a:spcPct val="115000"/>
              </a:lnSpc>
              <a:spcBef>
                <a:spcPts val="0"/>
              </a:spcBef>
              <a:spcAft>
                <a:spcPts val="0"/>
              </a:spcAft>
              <a:buClr>
                <a:srgbClr val="FFCD00"/>
              </a:buClr>
              <a:buSzPts val="1400"/>
              <a:buChar char="●"/>
            </a:pPr>
            <a:r>
              <a:rPr lang="en">
                <a:solidFill>
                  <a:srgbClr val="222222"/>
                </a:solidFill>
                <a:highlight>
                  <a:srgbClr val="FFFFFF"/>
                </a:highlight>
              </a:rPr>
              <a:t>Currently working on a draft of the 3 year planning cycle (start 2019) with DPU. </a:t>
            </a:r>
            <a:endParaRPr>
              <a:solidFill>
                <a:srgbClr val="222222"/>
              </a:solidFill>
              <a:highlight>
                <a:srgbClr val="FFFFFF"/>
              </a:highlight>
            </a:endParaRPr>
          </a:p>
          <a:p>
            <a:pPr marL="914400" lvl="1" indent="-317500" rtl="0">
              <a:lnSpc>
                <a:spcPct val="115000"/>
              </a:lnSpc>
              <a:spcBef>
                <a:spcPts val="0"/>
              </a:spcBef>
              <a:spcAft>
                <a:spcPts val="0"/>
              </a:spcAft>
              <a:buClr>
                <a:srgbClr val="FFCD00"/>
              </a:buClr>
              <a:buSzPts val="1400"/>
              <a:buChar char="○"/>
            </a:pPr>
            <a:r>
              <a:rPr lang="en">
                <a:solidFill>
                  <a:srgbClr val="222222"/>
                </a:solidFill>
                <a:highlight>
                  <a:srgbClr val="FFFFFF"/>
                </a:highlight>
              </a:rPr>
              <a:t>First Draft is due at end of April.</a:t>
            </a:r>
            <a:endParaRPr>
              <a:solidFill>
                <a:srgbClr val="222222"/>
              </a:solidFill>
              <a:highlight>
                <a:srgbClr val="FFFFFF"/>
              </a:highlight>
            </a:endParaRPr>
          </a:p>
          <a:p>
            <a:pPr marL="457200" lvl="0" indent="-317500" rtl="0">
              <a:lnSpc>
                <a:spcPct val="115000"/>
              </a:lnSpc>
              <a:spcBef>
                <a:spcPts val="0"/>
              </a:spcBef>
              <a:spcAft>
                <a:spcPts val="0"/>
              </a:spcAft>
              <a:buClr>
                <a:srgbClr val="FFCD00"/>
              </a:buClr>
              <a:buSzPts val="1400"/>
              <a:buChar char="●"/>
            </a:pPr>
            <a:r>
              <a:rPr lang="en">
                <a:solidFill>
                  <a:srgbClr val="222222"/>
                </a:solidFill>
                <a:highlight>
                  <a:srgbClr val="FFFFFF"/>
                </a:highlight>
              </a:rPr>
              <a:t>Currently looking for partners to test technologies: </a:t>
            </a:r>
            <a:endParaRPr>
              <a:solidFill>
                <a:srgbClr val="222222"/>
              </a:solidFill>
              <a:highlight>
                <a:srgbClr val="FFFFFF"/>
              </a:highlight>
            </a:endParaRPr>
          </a:p>
          <a:p>
            <a:pPr marL="914400" lvl="1" indent="-317500" rtl="0">
              <a:lnSpc>
                <a:spcPct val="115000"/>
              </a:lnSpc>
              <a:spcBef>
                <a:spcPts val="0"/>
              </a:spcBef>
              <a:spcAft>
                <a:spcPts val="0"/>
              </a:spcAft>
              <a:buClr>
                <a:srgbClr val="FFCD00"/>
              </a:buClr>
              <a:buSzPts val="1400"/>
              <a:buChar char="○"/>
            </a:pPr>
            <a:r>
              <a:rPr lang="en" u="sng">
                <a:solidFill>
                  <a:srgbClr val="222222"/>
                </a:solidFill>
                <a:highlight>
                  <a:srgbClr val="FFFFFF"/>
                </a:highlight>
              </a:rPr>
              <a:t>Behind the meter battery</a:t>
            </a:r>
            <a:r>
              <a:rPr lang="en">
                <a:solidFill>
                  <a:srgbClr val="222222"/>
                </a:solidFill>
                <a:highlight>
                  <a:srgbClr val="FFFFFF"/>
                </a:highlight>
              </a:rPr>
              <a:t>, </a:t>
            </a:r>
            <a:r>
              <a:rPr lang="en" u="sng">
                <a:solidFill>
                  <a:srgbClr val="222222"/>
                </a:solidFill>
                <a:highlight>
                  <a:srgbClr val="FFFFFF"/>
                </a:highlight>
              </a:rPr>
              <a:t>thermal</a:t>
            </a:r>
            <a:r>
              <a:rPr lang="en">
                <a:solidFill>
                  <a:srgbClr val="222222"/>
                </a:solidFill>
                <a:highlight>
                  <a:srgbClr val="FFFFFF"/>
                </a:highlight>
              </a:rPr>
              <a:t>, </a:t>
            </a:r>
            <a:r>
              <a:rPr lang="en" u="sng">
                <a:solidFill>
                  <a:srgbClr val="222222"/>
                </a:solidFill>
                <a:highlight>
                  <a:srgbClr val="FFFFFF"/>
                </a:highlight>
              </a:rPr>
              <a:t>demand response</a:t>
            </a:r>
            <a:r>
              <a:rPr lang="en">
                <a:solidFill>
                  <a:srgbClr val="222222"/>
                </a:solidFill>
                <a:highlight>
                  <a:srgbClr val="FFFFFF"/>
                </a:highlight>
              </a:rPr>
              <a:t>, and </a:t>
            </a:r>
            <a:r>
              <a:rPr lang="en" u="sng">
                <a:solidFill>
                  <a:srgbClr val="222222"/>
                </a:solidFill>
                <a:highlight>
                  <a:srgbClr val="FFFFFF"/>
                </a:highlight>
              </a:rPr>
              <a:t>software and controls</a:t>
            </a:r>
            <a:r>
              <a:rPr lang="en">
                <a:solidFill>
                  <a:srgbClr val="222222"/>
                </a:solidFill>
                <a:highlight>
                  <a:srgbClr val="FFFFFF"/>
                </a:highlight>
              </a:rPr>
              <a:t>.</a:t>
            </a:r>
            <a:endParaRPr>
              <a:solidFill>
                <a:srgbClr val="222222"/>
              </a:solidFill>
              <a:highlight>
                <a:srgbClr val="FFFFFF"/>
              </a:highlight>
            </a:endParaRPr>
          </a:p>
          <a:p>
            <a:pPr marL="1371600" lvl="2" indent="-317500" rtl="0">
              <a:lnSpc>
                <a:spcPct val="115000"/>
              </a:lnSpc>
              <a:spcBef>
                <a:spcPts val="0"/>
              </a:spcBef>
              <a:spcAft>
                <a:spcPts val="0"/>
              </a:spcAft>
              <a:buClr>
                <a:srgbClr val="FFCD00"/>
              </a:buClr>
              <a:buSzPts val="1400"/>
              <a:buChar char="■"/>
            </a:pPr>
            <a:r>
              <a:rPr lang="en">
                <a:solidFill>
                  <a:srgbClr val="222222"/>
                </a:solidFill>
                <a:highlight>
                  <a:srgbClr val="FFFFFF"/>
                </a:highlight>
              </a:rPr>
              <a:t>Partners: Looking for customers to enroll in pilot projects.</a:t>
            </a:r>
            <a:endParaRPr>
              <a:solidFill>
                <a:srgbClr val="222222"/>
              </a:solidFill>
              <a:highlight>
                <a:srgbClr val="FFFFFF"/>
              </a:highlight>
            </a:endParaRPr>
          </a:p>
          <a:p>
            <a:pPr marL="1371600" lvl="2" indent="-317500" rtl="0">
              <a:lnSpc>
                <a:spcPct val="115000"/>
              </a:lnSpc>
              <a:spcBef>
                <a:spcPts val="0"/>
              </a:spcBef>
              <a:spcAft>
                <a:spcPts val="0"/>
              </a:spcAft>
              <a:buClr>
                <a:srgbClr val="FFCD00"/>
              </a:buClr>
              <a:buSzPts val="1400"/>
              <a:buChar char="■"/>
            </a:pPr>
            <a:r>
              <a:rPr lang="en">
                <a:solidFill>
                  <a:srgbClr val="222222"/>
                </a:solidFill>
                <a:highlight>
                  <a:srgbClr val="FFFFFF"/>
                </a:highlight>
              </a:rPr>
              <a:t>Total funds available: US $21 (18 after admin. cost) million dollars.</a:t>
            </a:r>
            <a:endParaRPr>
              <a:solidFill>
                <a:srgbClr val="222222"/>
              </a:solidFill>
              <a:highlight>
                <a:srgbClr val="FFFFFF"/>
              </a:highlight>
            </a:endParaRPr>
          </a:p>
          <a:p>
            <a:pPr marL="1371600" lvl="2" indent="-317500" rtl="0">
              <a:lnSpc>
                <a:spcPct val="115000"/>
              </a:lnSpc>
              <a:spcBef>
                <a:spcPts val="0"/>
              </a:spcBef>
              <a:spcAft>
                <a:spcPts val="0"/>
              </a:spcAft>
              <a:buClr>
                <a:srgbClr val="FFCD00"/>
              </a:buClr>
              <a:buSzPts val="1400"/>
              <a:buChar char="■"/>
            </a:pPr>
            <a:r>
              <a:rPr lang="en">
                <a:solidFill>
                  <a:srgbClr val="222222"/>
                </a:solidFill>
                <a:highlight>
                  <a:srgbClr val="FFFFFF"/>
                </a:highlight>
              </a:rPr>
              <a:t>Behind the meter energy storage will be mostly lithium batteries.</a:t>
            </a:r>
            <a:endParaRPr>
              <a:solidFill>
                <a:srgbClr val="222222"/>
              </a:solidFill>
              <a:highlight>
                <a:srgbClr val="FFFFFF"/>
              </a:highlight>
            </a:endParaRPr>
          </a:p>
          <a:p>
            <a:pPr marL="1828800" lvl="3" indent="-317500" rtl="0">
              <a:lnSpc>
                <a:spcPct val="115000"/>
              </a:lnSpc>
              <a:spcBef>
                <a:spcPts val="0"/>
              </a:spcBef>
              <a:spcAft>
                <a:spcPts val="0"/>
              </a:spcAft>
              <a:buClr>
                <a:srgbClr val="FFCD00"/>
              </a:buClr>
              <a:buSzPts val="1400"/>
              <a:buChar char="●"/>
            </a:pPr>
            <a:r>
              <a:rPr lang="en">
                <a:solidFill>
                  <a:srgbClr val="222222"/>
                </a:solidFill>
                <a:highlight>
                  <a:srgbClr val="FFFFFF"/>
                </a:highlight>
              </a:rPr>
              <a:t>Lithium: It has the right energy density.</a:t>
            </a:r>
            <a:endParaRPr>
              <a:solidFill>
                <a:srgbClr val="222222"/>
              </a:solidFill>
              <a:highlight>
                <a:srgbClr val="FFFFFF"/>
              </a:highlight>
            </a:endParaRPr>
          </a:p>
          <a:p>
            <a:pPr marL="0" lvl="0" indent="0" rtl="0">
              <a:lnSpc>
                <a:spcPct val="115000"/>
              </a:lnSpc>
              <a:spcBef>
                <a:spcPts val="0"/>
              </a:spcBef>
              <a:spcAft>
                <a:spcPts val="0"/>
              </a:spcAft>
              <a:buNone/>
            </a:pPr>
            <a:endParaRPr>
              <a:solidFill>
                <a:srgbClr val="222222"/>
              </a:solidFill>
              <a:highlight>
                <a:srgbClr val="FFFFFF"/>
              </a:highlight>
            </a:endParaRPr>
          </a:p>
          <a:p>
            <a:pPr marL="457200" lvl="0" indent="-317500" rtl="0">
              <a:lnSpc>
                <a:spcPct val="115000"/>
              </a:lnSpc>
              <a:spcBef>
                <a:spcPts val="0"/>
              </a:spcBef>
              <a:spcAft>
                <a:spcPts val="0"/>
              </a:spcAft>
              <a:buClr>
                <a:srgbClr val="FFCD00"/>
              </a:buClr>
              <a:buSzPts val="1400"/>
              <a:buChar char="●"/>
            </a:pPr>
            <a:r>
              <a:rPr lang="en">
                <a:solidFill>
                  <a:srgbClr val="222222"/>
                </a:solidFill>
                <a:highlight>
                  <a:srgbClr val="FFFFFF"/>
                </a:highlight>
              </a:rPr>
              <a:t>Additional Projects:</a:t>
            </a:r>
            <a:endParaRPr>
              <a:solidFill>
                <a:srgbClr val="222222"/>
              </a:solidFill>
              <a:highlight>
                <a:srgbClr val="FFFFFF"/>
              </a:highlight>
            </a:endParaRPr>
          </a:p>
          <a:p>
            <a:pPr marL="914400" lvl="1" indent="-317500" rtl="0">
              <a:lnSpc>
                <a:spcPct val="115000"/>
              </a:lnSpc>
              <a:spcBef>
                <a:spcPts val="0"/>
              </a:spcBef>
              <a:spcAft>
                <a:spcPts val="0"/>
              </a:spcAft>
              <a:buClr>
                <a:srgbClr val="FFCD00"/>
              </a:buClr>
              <a:buSzPts val="1400"/>
              <a:buChar char="○"/>
            </a:pPr>
            <a:r>
              <a:rPr lang="en">
                <a:solidFill>
                  <a:srgbClr val="222222"/>
                </a:solidFill>
                <a:highlight>
                  <a:srgbClr val="FFFFFF"/>
                </a:highlight>
              </a:rPr>
              <a:t>EV make ready infrastructure. </a:t>
            </a:r>
            <a:endParaRPr>
              <a:solidFill>
                <a:srgbClr val="222222"/>
              </a:solidFill>
              <a:highlight>
                <a:srgbClr val="FFFFFF"/>
              </a:highlight>
            </a:endParaRPr>
          </a:p>
          <a:p>
            <a:pPr marL="1371600" lvl="2" indent="-317500" rtl="0">
              <a:lnSpc>
                <a:spcPct val="115000"/>
              </a:lnSpc>
              <a:spcBef>
                <a:spcPts val="0"/>
              </a:spcBef>
              <a:spcAft>
                <a:spcPts val="0"/>
              </a:spcAft>
              <a:buClr>
                <a:srgbClr val="FFCD00"/>
              </a:buClr>
              <a:buSzPts val="1400"/>
              <a:buChar char="■"/>
            </a:pPr>
            <a:r>
              <a:rPr lang="en">
                <a:solidFill>
                  <a:srgbClr val="222222"/>
                </a:solidFill>
                <a:highlight>
                  <a:srgbClr val="FFFFFF"/>
                </a:highlight>
              </a:rPr>
              <a:t>Launching in the near term.</a:t>
            </a:r>
            <a:endParaRPr>
              <a:solidFill>
                <a:srgbClr val="222222"/>
              </a:solidFill>
              <a:highlight>
                <a:srgbClr val="FFFFFF"/>
              </a:highlight>
            </a:endParaRPr>
          </a:p>
          <a:p>
            <a:pPr marL="0" lvl="0" indent="0" rtl="0">
              <a:spcBef>
                <a:spcPts val="0"/>
              </a:spcBef>
              <a:spcAft>
                <a:spcPts val="0"/>
              </a:spcAft>
              <a:buNone/>
            </a:pPr>
            <a:endParaRPr sz="1200"/>
          </a:p>
        </p:txBody>
      </p:sp>
      <p:sp>
        <p:nvSpPr>
          <p:cNvPr id="487" name="Shape 487"/>
          <p:cNvSpPr txBox="1"/>
          <p:nvPr/>
        </p:nvSpPr>
        <p:spPr>
          <a:xfrm>
            <a:off x="735250" y="844250"/>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2</a:t>
            </a:r>
            <a:endParaRPr sz="2400">
              <a:latin typeface="Lora"/>
              <a:ea typeface="Lora"/>
              <a:cs typeface="Lora"/>
              <a:sym typeface="Lora"/>
            </a:endParaRPr>
          </a:p>
        </p:txBody>
      </p:sp>
      <p:sp>
        <p:nvSpPr>
          <p:cNvPr id="488" name="Shape 488">
            <a:hlinkClick r:id="rId3"/>
          </p:cNvPr>
          <p:cNvSpPr txBox="1"/>
          <p:nvPr/>
        </p:nvSpPr>
        <p:spPr>
          <a:xfrm>
            <a:off x="28825" y="4838025"/>
            <a:ext cx="2451300" cy="201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000"/>
              <a:t>Source: Eversource, </a:t>
            </a:r>
            <a:r>
              <a:rPr lang="en" sz="1000" u="sng">
                <a:solidFill>
                  <a:schemeClr val="hlink"/>
                </a:solidFill>
                <a:hlinkClick r:id="rId4"/>
              </a:rPr>
              <a:t>DPU</a:t>
            </a:r>
            <a:endParaRPr sz="10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Shape 493"/>
          <p:cNvSpPr txBox="1">
            <a:spLocks noGrp="1"/>
          </p:cNvSpPr>
          <p:nvPr>
            <p:ph type="title" idx="4294967295"/>
          </p:nvPr>
        </p:nvSpPr>
        <p:spPr>
          <a:xfrm>
            <a:off x="1381250" y="937125"/>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Enernoc</a:t>
            </a:r>
            <a:endParaRPr/>
          </a:p>
        </p:txBody>
      </p:sp>
      <p:sp>
        <p:nvSpPr>
          <p:cNvPr id="494" name="Shape 49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39</a:t>
            </a:fld>
            <a:endParaRPr/>
          </a:p>
        </p:txBody>
      </p:sp>
      <p:sp>
        <p:nvSpPr>
          <p:cNvPr id="495" name="Shape 495"/>
          <p:cNvSpPr txBox="1">
            <a:spLocks noGrp="1"/>
          </p:cNvSpPr>
          <p:nvPr>
            <p:ph type="body" idx="1"/>
          </p:nvPr>
        </p:nvSpPr>
        <p:spPr>
          <a:xfrm>
            <a:off x="730250" y="1637650"/>
            <a:ext cx="8219700" cy="3112200"/>
          </a:xfrm>
          <a:prstGeom prst="rect">
            <a:avLst/>
          </a:prstGeom>
        </p:spPr>
        <p:txBody>
          <a:bodyPr spcFirstLastPara="1" wrap="square" lIns="91425" tIns="91425" rIns="91425" bIns="91425" anchor="t" anchorCtr="0">
            <a:noAutofit/>
          </a:bodyPr>
          <a:lstStyle/>
          <a:p>
            <a:pPr marL="457200" lvl="0" indent="-317500" rtl="0">
              <a:spcBef>
                <a:spcPts val="600"/>
              </a:spcBef>
              <a:spcAft>
                <a:spcPts val="0"/>
              </a:spcAft>
              <a:buSzPts val="1400"/>
              <a:buChar char="◉"/>
            </a:pPr>
            <a:r>
              <a:rPr lang="en" sz="1400"/>
              <a:t>Simple Enrollment: EnerNOC will help Customers evaluate DR programs and create a curtailment strategy before the Demand Response season begins.</a:t>
            </a:r>
            <a:endParaRPr sz="1400"/>
          </a:p>
          <a:p>
            <a:pPr marL="457200" lvl="0" indent="-317500" rtl="0">
              <a:spcBef>
                <a:spcPts val="0"/>
              </a:spcBef>
              <a:spcAft>
                <a:spcPts val="0"/>
              </a:spcAft>
              <a:buSzPts val="1400"/>
              <a:buChar char="◉"/>
            </a:pPr>
            <a:r>
              <a:rPr lang="en" sz="1400"/>
              <a:t>Maximize Revenue: Customers receive payments for participating. The more KW a customer can deliver, the higher the payments.</a:t>
            </a:r>
            <a:endParaRPr sz="1400"/>
          </a:p>
          <a:p>
            <a:pPr marL="457200" lvl="0" indent="-317500" rtl="0">
              <a:spcBef>
                <a:spcPts val="0"/>
              </a:spcBef>
              <a:spcAft>
                <a:spcPts val="0"/>
              </a:spcAft>
              <a:buSzPts val="1400"/>
              <a:buChar char="◉"/>
            </a:pPr>
            <a:r>
              <a:rPr lang="en" sz="1400"/>
              <a:t>No Penalties: Customer remains in full control of energy usage at all times and EnerNOC will shield customer from penalties if the site cannot curtail during an event (payments will simply reflect performance)</a:t>
            </a:r>
            <a:endParaRPr sz="1400"/>
          </a:p>
          <a:p>
            <a:pPr marL="457200" lvl="0" indent="-317500" rtl="0">
              <a:spcBef>
                <a:spcPts val="0"/>
              </a:spcBef>
              <a:spcAft>
                <a:spcPts val="0"/>
              </a:spcAft>
              <a:buSzPts val="1400"/>
              <a:buChar char="◉"/>
            </a:pPr>
            <a:r>
              <a:rPr lang="en" sz="1400"/>
              <a:t>Free Real time Energy Monitoring Platform: We install energy monitoring equipment at each location at no cost. Customers can access the data for Demand response events and for day to day energy management 24/7/365</a:t>
            </a:r>
            <a:endParaRPr sz="1400"/>
          </a:p>
          <a:p>
            <a:pPr marL="0" lvl="0" indent="0">
              <a:spcBef>
                <a:spcPts val="600"/>
              </a:spcBef>
              <a:spcAft>
                <a:spcPts val="0"/>
              </a:spcAft>
              <a:buNone/>
            </a:pPr>
            <a:endParaRPr sz="1400"/>
          </a:p>
        </p:txBody>
      </p:sp>
      <p:sp>
        <p:nvSpPr>
          <p:cNvPr id="496" name="Shape 496"/>
          <p:cNvSpPr txBox="1"/>
          <p:nvPr/>
        </p:nvSpPr>
        <p:spPr>
          <a:xfrm>
            <a:off x="28825" y="4897450"/>
            <a:ext cx="2451300" cy="201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000"/>
              <a:t>Source: </a:t>
            </a:r>
            <a:r>
              <a:rPr lang="en" sz="1000" u="sng">
                <a:solidFill>
                  <a:schemeClr val="hlink"/>
                </a:solidFill>
                <a:hlinkClick r:id="rId3"/>
              </a:rPr>
              <a:t>ENERNOC</a:t>
            </a:r>
            <a:endParaRPr sz="1000"/>
          </a:p>
        </p:txBody>
      </p:sp>
      <p:sp>
        <p:nvSpPr>
          <p:cNvPr id="497" name="Shape 497"/>
          <p:cNvSpPr txBox="1"/>
          <p:nvPr/>
        </p:nvSpPr>
        <p:spPr>
          <a:xfrm>
            <a:off x="753550" y="859375"/>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3</a:t>
            </a:r>
            <a:endParaRPr sz="2400">
              <a:latin typeface="Lora"/>
              <a:ea typeface="Lora"/>
              <a:cs typeface="Lora"/>
              <a:sym typeface="Lora"/>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Shape 502"/>
          <p:cNvSpPr txBox="1">
            <a:spLocks noGrp="1"/>
          </p:cNvSpPr>
          <p:nvPr>
            <p:ph type="title"/>
          </p:nvPr>
        </p:nvSpPr>
        <p:spPr>
          <a:xfrm>
            <a:off x="1381250" y="937125"/>
            <a:ext cx="3878400" cy="4356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
              <a:t>STEM - Lease + AI</a:t>
            </a:r>
            <a:endParaRPr/>
          </a:p>
        </p:txBody>
      </p:sp>
      <p:sp>
        <p:nvSpPr>
          <p:cNvPr id="503" name="Shape 50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40</a:t>
            </a:fld>
            <a:endParaRPr/>
          </a:p>
        </p:txBody>
      </p:sp>
      <p:sp>
        <p:nvSpPr>
          <p:cNvPr id="504" name="Shape 504"/>
          <p:cNvSpPr txBox="1"/>
          <p:nvPr/>
        </p:nvSpPr>
        <p:spPr>
          <a:xfrm>
            <a:off x="753550" y="859375"/>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3</a:t>
            </a:r>
            <a:endParaRPr sz="2400">
              <a:latin typeface="Lora"/>
              <a:ea typeface="Lora"/>
              <a:cs typeface="Lora"/>
              <a:sym typeface="Lora"/>
            </a:endParaRPr>
          </a:p>
        </p:txBody>
      </p:sp>
      <p:pic>
        <p:nvPicPr>
          <p:cNvPr id="505" name="Shape 505"/>
          <p:cNvPicPr preferRelativeResize="0"/>
          <p:nvPr/>
        </p:nvPicPr>
        <p:blipFill>
          <a:blip r:embed="rId3">
            <a:alphaModFix/>
          </a:blip>
          <a:stretch>
            <a:fillRect/>
          </a:stretch>
        </p:blipFill>
        <p:spPr>
          <a:xfrm>
            <a:off x="557175" y="1372725"/>
            <a:ext cx="8371250" cy="3417124"/>
          </a:xfrm>
          <a:prstGeom prst="rect">
            <a:avLst/>
          </a:prstGeom>
          <a:noFill/>
          <a:ln>
            <a:noFill/>
          </a:ln>
        </p:spPr>
      </p:pic>
      <p:sp>
        <p:nvSpPr>
          <p:cNvPr id="506" name="Shape 506"/>
          <p:cNvSpPr txBox="1"/>
          <p:nvPr/>
        </p:nvSpPr>
        <p:spPr>
          <a:xfrm>
            <a:off x="28825" y="4897450"/>
            <a:ext cx="2451300" cy="201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000"/>
              <a:t>Source: </a:t>
            </a:r>
            <a:r>
              <a:rPr lang="en" sz="1000" u="sng">
                <a:solidFill>
                  <a:schemeClr val="hlink"/>
                </a:solidFill>
                <a:hlinkClick r:id="rId4"/>
              </a:rPr>
              <a:t>STEM</a:t>
            </a:r>
            <a:endParaRPr sz="10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Shape 511"/>
          <p:cNvSpPr txBox="1">
            <a:spLocks noGrp="1"/>
          </p:cNvSpPr>
          <p:nvPr>
            <p:ph type="title"/>
          </p:nvPr>
        </p:nvSpPr>
        <p:spPr>
          <a:xfrm>
            <a:off x="1381250" y="922668"/>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Carbon Tax &amp; Environmental Impact - Data Analysis</a:t>
            </a:r>
            <a:endParaRPr/>
          </a:p>
        </p:txBody>
      </p:sp>
      <p:sp>
        <p:nvSpPr>
          <p:cNvPr id="512" name="Shape 51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41</a:t>
            </a:fld>
            <a:endParaRPr/>
          </a:p>
        </p:txBody>
      </p:sp>
      <p:sp>
        <p:nvSpPr>
          <p:cNvPr id="513" name="Shape 513"/>
          <p:cNvSpPr txBox="1">
            <a:spLocks noGrp="1"/>
          </p:cNvSpPr>
          <p:nvPr>
            <p:ph type="body" idx="1"/>
          </p:nvPr>
        </p:nvSpPr>
        <p:spPr>
          <a:xfrm>
            <a:off x="598525" y="1618700"/>
            <a:ext cx="4075500" cy="3231000"/>
          </a:xfrm>
          <a:prstGeom prst="rect">
            <a:avLst/>
          </a:prstGeom>
        </p:spPr>
        <p:txBody>
          <a:bodyPr spcFirstLastPara="1" wrap="square" lIns="91425" tIns="91425" rIns="91425" bIns="91425" anchor="t" anchorCtr="0">
            <a:noAutofit/>
          </a:bodyPr>
          <a:lstStyle/>
          <a:p>
            <a:pPr marL="0" lvl="0" indent="0">
              <a:spcBef>
                <a:spcPts val="600"/>
              </a:spcBef>
              <a:spcAft>
                <a:spcPts val="0"/>
              </a:spcAft>
              <a:buNone/>
            </a:pPr>
            <a:r>
              <a:rPr lang="en" sz="1400"/>
              <a:t>Does Energy Storage Reduce emissions?</a:t>
            </a:r>
            <a:endParaRPr sz="1400"/>
          </a:p>
          <a:p>
            <a:pPr marL="457200" lvl="0" indent="-317500" rtl="0">
              <a:spcBef>
                <a:spcPts val="600"/>
              </a:spcBef>
              <a:spcAft>
                <a:spcPts val="0"/>
              </a:spcAft>
              <a:buClr>
                <a:srgbClr val="FFCD00"/>
              </a:buClr>
              <a:buSzPts val="1400"/>
              <a:buChar char="◉"/>
            </a:pPr>
            <a:r>
              <a:rPr lang="en" sz="1400"/>
              <a:t>According to study completed by </a:t>
            </a:r>
            <a:r>
              <a:rPr lang="en" sz="1400" u="sng">
                <a:solidFill>
                  <a:schemeClr val="hlink"/>
                </a:solidFill>
                <a:hlinkClick r:id="rId3"/>
              </a:rPr>
              <a:t>Itron</a:t>
            </a:r>
            <a:r>
              <a:rPr lang="en" sz="1400"/>
              <a:t> - in conjunction with </a:t>
            </a:r>
            <a:r>
              <a:rPr lang="en" sz="1400" u="sng">
                <a:solidFill>
                  <a:schemeClr val="hlink"/>
                </a:solidFill>
                <a:hlinkClick r:id="rId4"/>
              </a:rPr>
              <a:t>EThree</a:t>
            </a:r>
            <a:r>
              <a:rPr lang="en" sz="1400"/>
              <a:t> and </a:t>
            </a:r>
            <a:r>
              <a:rPr lang="en" sz="1400" u="sng">
                <a:solidFill>
                  <a:schemeClr val="hlink"/>
                </a:solidFill>
                <a:hlinkClick r:id="rId5"/>
              </a:rPr>
              <a:t>WattTime</a:t>
            </a:r>
            <a:r>
              <a:rPr lang="en" sz="1400"/>
              <a:t> - on behalf of the </a:t>
            </a:r>
            <a:r>
              <a:rPr lang="en" sz="1400" u="sng"/>
              <a:t>California</a:t>
            </a:r>
            <a:r>
              <a:rPr lang="en" sz="1400"/>
              <a:t> Public Utilities Commision, energy storage by itself increases pollution.</a:t>
            </a:r>
            <a:endParaRPr sz="1400"/>
          </a:p>
          <a:p>
            <a:pPr marL="0" lvl="0" indent="0" rtl="0">
              <a:spcBef>
                <a:spcPts val="600"/>
              </a:spcBef>
              <a:spcAft>
                <a:spcPts val="0"/>
              </a:spcAft>
              <a:buNone/>
            </a:pPr>
            <a:endParaRPr sz="1400"/>
          </a:p>
          <a:p>
            <a:pPr marL="457200" lvl="0" indent="-317500" rtl="0">
              <a:lnSpc>
                <a:spcPct val="200000"/>
              </a:lnSpc>
              <a:spcBef>
                <a:spcPts val="600"/>
              </a:spcBef>
              <a:spcAft>
                <a:spcPts val="0"/>
              </a:spcAft>
              <a:buClr>
                <a:srgbClr val="FFCD00"/>
              </a:buClr>
              <a:buSzPts val="1400"/>
              <a:buChar char="◉"/>
            </a:pPr>
            <a:r>
              <a:rPr lang="en" sz="1400" u="sng">
                <a:highlight>
                  <a:srgbClr val="FFCD00"/>
                </a:highlight>
              </a:rPr>
              <a:t>Further research is needed on this topic</a:t>
            </a:r>
            <a:r>
              <a:rPr lang="en" sz="1400"/>
              <a:t>.</a:t>
            </a:r>
            <a:endParaRPr sz="1400"/>
          </a:p>
          <a:p>
            <a:pPr marL="457200" lvl="0" indent="-317500" rtl="0">
              <a:lnSpc>
                <a:spcPct val="100000"/>
              </a:lnSpc>
              <a:spcBef>
                <a:spcPts val="0"/>
              </a:spcBef>
              <a:spcAft>
                <a:spcPts val="0"/>
              </a:spcAft>
              <a:buClr>
                <a:srgbClr val="FFCD00"/>
              </a:buClr>
              <a:buSzPts val="1400"/>
              <a:buChar char="◉"/>
            </a:pPr>
            <a:r>
              <a:rPr lang="en" sz="1400"/>
              <a:t>Blockchain like technologies could enable better quality data points.</a:t>
            </a:r>
            <a:endParaRPr sz="1400"/>
          </a:p>
        </p:txBody>
      </p:sp>
      <p:sp>
        <p:nvSpPr>
          <p:cNvPr id="514" name="Shape 514"/>
          <p:cNvSpPr txBox="1">
            <a:spLocks noGrp="1"/>
          </p:cNvSpPr>
          <p:nvPr>
            <p:ph type="body" idx="2"/>
          </p:nvPr>
        </p:nvSpPr>
        <p:spPr>
          <a:xfrm>
            <a:off x="4912425" y="1506875"/>
            <a:ext cx="3973200" cy="3301500"/>
          </a:xfrm>
          <a:prstGeom prst="rect">
            <a:avLst/>
          </a:prstGeom>
        </p:spPr>
        <p:txBody>
          <a:bodyPr spcFirstLastPara="1" wrap="square" lIns="91425" tIns="91425" rIns="91425" bIns="91425" anchor="t" anchorCtr="0">
            <a:noAutofit/>
          </a:bodyPr>
          <a:lstStyle/>
          <a:p>
            <a:pPr marL="0" lvl="0" indent="0" rtl="0">
              <a:spcBef>
                <a:spcPts val="600"/>
              </a:spcBef>
              <a:spcAft>
                <a:spcPts val="0"/>
              </a:spcAft>
              <a:buNone/>
            </a:pPr>
            <a:r>
              <a:rPr lang="en" sz="1400"/>
              <a:t>Rate Design Updates</a:t>
            </a:r>
            <a:endParaRPr sz="1400"/>
          </a:p>
          <a:p>
            <a:pPr marL="457200" lvl="0" indent="-317500" rtl="0">
              <a:spcBef>
                <a:spcPts val="600"/>
              </a:spcBef>
              <a:spcAft>
                <a:spcPts val="0"/>
              </a:spcAft>
              <a:buSzPts val="1400"/>
              <a:buChar char="◉"/>
            </a:pPr>
            <a:r>
              <a:rPr lang="en" sz="1400"/>
              <a:t>Encourage load consumption at times when renewable oversupply conditions occur on the grid. </a:t>
            </a:r>
            <a:endParaRPr sz="1400"/>
          </a:p>
          <a:p>
            <a:pPr marL="914400" lvl="1" indent="-317500" rtl="0">
              <a:spcBef>
                <a:spcPts val="0"/>
              </a:spcBef>
              <a:spcAft>
                <a:spcPts val="0"/>
              </a:spcAft>
              <a:buSzPts val="1400"/>
              <a:buChar char="○"/>
            </a:pPr>
            <a:r>
              <a:rPr lang="en" sz="1400"/>
              <a:t>This should encourage energy storage charging and discharging patterns that better align with GHG reductions and renewable integration objectives.</a:t>
            </a:r>
            <a:endParaRPr sz="1400"/>
          </a:p>
          <a:p>
            <a:pPr marL="0" lvl="0" indent="0">
              <a:spcBef>
                <a:spcPts val="600"/>
              </a:spcBef>
              <a:spcAft>
                <a:spcPts val="0"/>
              </a:spcAft>
              <a:buNone/>
            </a:pPr>
            <a:r>
              <a:rPr lang="en" sz="1400"/>
              <a:t>GHG Signal</a:t>
            </a:r>
            <a:endParaRPr sz="1400"/>
          </a:p>
          <a:p>
            <a:pPr marL="457200" lvl="0" indent="-317500" rtl="0">
              <a:spcBef>
                <a:spcPts val="600"/>
              </a:spcBef>
              <a:spcAft>
                <a:spcPts val="0"/>
              </a:spcAft>
              <a:buSzPts val="1400"/>
              <a:buChar char="◉"/>
            </a:pPr>
            <a:r>
              <a:rPr lang="en" sz="1400"/>
              <a:t>A “GHG signal” provided to participants in advance could help SGIP energy storage systems to operate.</a:t>
            </a:r>
            <a:endParaRPr sz="1400"/>
          </a:p>
          <a:p>
            <a:pPr marL="914400" lvl="1" indent="-317500" rtl="0">
              <a:spcBef>
                <a:spcPts val="0"/>
              </a:spcBef>
              <a:spcAft>
                <a:spcPts val="0"/>
              </a:spcAft>
              <a:buSzPts val="1400"/>
              <a:buChar char="○"/>
            </a:pPr>
            <a:r>
              <a:rPr lang="en" sz="1400"/>
              <a:t>Using linked data and software.</a:t>
            </a:r>
            <a:endParaRPr sz="1400"/>
          </a:p>
        </p:txBody>
      </p:sp>
      <p:sp>
        <p:nvSpPr>
          <p:cNvPr id="515" name="Shape 515"/>
          <p:cNvSpPr txBox="1"/>
          <p:nvPr/>
        </p:nvSpPr>
        <p:spPr>
          <a:xfrm>
            <a:off x="753550" y="859375"/>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3</a:t>
            </a:r>
            <a:endParaRPr sz="2400">
              <a:latin typeface="Lora"/>
              <a:ea typeface="Lora"/>
              <a:cs typeface="Lora"/>
              <a:sym typeface="Lor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Shape 520"/>
          <p:cNvSpPr txBox="1">
            <a:spLocks noGrp="1"/>
          </p:cNvSpPr>
          <p:nvPr>
            <p:ph type="title"/>
          </p:nvPr>
        </p:nvSpPr>
        <p:spPr>
          <a:xfrm>
            <a:off x="1381250" y="922668"/>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Remaining Issues in MA</a:t>
            </a:r>
            <a:endParaRPr/>
          </a:p>
        </p:txBody>
      </p:sp>
      <p:sp>
        <p:nvSpPr>
          <p:cNvPr id="521" name="Shape 521"/>
          <p:cNvSpPr txBox="1">
            <a:spLocks noGrp="1"/>
          </p:cNvSpPr>
          <p:nvPr>
            <p:ph type="body" idx="1"/>
          </p:nvPr>
        </p:nvSpPr>
        <p:spPr>
          <a:xfrm>
            <a:off x="590800" y="1207850"/>
            <a:ext cx="8220300" cy="3075900"/>
          </a:xfrm>
          <a:prstGeom prst="rect">
            <a:avLst/>
          </a:prstGeom>
        </p:spPr>
        <p:txBody>
          <a:bodyPr spcFirstLastPara="1" wrap="square" lIns="91425" tIns="91425" rIns="91425" bIns="91425" anchor="t" anchorCtr="0">
            <a:noAutofit/>
          </a:bodyPr>
          <a:lstStyle/>
          <a:p>
            <a:pPr marL="0" lvl="0" indent="0" rtl="0">
              <a:spcBef>
                <a:spcPts val="600"/>
              </a:spcBef>
              <a:spcAft>
                <a:spcPts val="0"/>
              </a:spcAft>
              <a:buNone/>
            </a:pPr>
            <a:endParaRPr sz="1400"/>
          </a:p>
          <a:p>
            <a:pPr marL="457200" lvl="0" indent="-317500">
              <a:spcBef>
                <a:spcPts val="600"/>
              </a:spcBef>
              <a:spcAft>
                <a:spcPts val="0"/>
              </a:spcAft>
              <a:buSzPts val="1400"/>
              <a:buChar char="◉"/>
            </a:pPr>
            <a:r>
              <a:rPr lang="en" sz="1400"/>
              <a:t>While Massachusetts has looked to improve, and grow its energy storage initiatives, various concern remain:</a:t>
            </a:r>
            <a:endParaRPr sz="1400"/>
          </a:p>
          <a:p>
            <a:pPr marL="914400" lvl="1" indent="-317500" rtl="0">
              <a:spcBef>
                <a:spcPts val="0"/>
              </a:spcBef>
              <a:spcAft>
                <a:spcPts val="0"/>
              </a:spcAft>
              <a:buSzPts val="1400"/>
              <a:buChar char="○"/>
            </a:pPr>
            <a:r>
              <a:rPr lang="en" sz="1400"/>
              <a:t>Uncertainty Regarding regulations</a:t>
            </a:r>
            <a:endParaRPr sz="1400"/>
          </a:p>
          <a:p>
            <a:pPr marL="1371600" lvl="2" indent="-317500" rtl="0">
              <a:spcBef>
                <a:spcPts val="0"/>
              </a:spcBef>
              <a:spcAft>
                <a:spcPts val="0"/>
              </a:spcAft>
              <a:buSzPts val="1400"/>
              <a:buChar char="■"/>
            </a:pPr>
            <a:r>
              <a:rPr lang="en" sz="1400"/>
              <a:t>Capacity vs ancillary services</a:t>
            </a:r>
            <a:endParaRPr sz="1400"/>
          </a:p>
          <a:p>
            <a:pPr marL="1371600" lvl="2" indent="-317500" rtl="0">
              <a:spcBef>
                <a:spcPts val="0"/>
              </a:spcBef>
              <a:spcAft>
                <a:spcPts val="0"/>
              </a:spcAft>
              <a:buSzPts val="1400"/>
              <a:buChar char="■"/>
            </a:pPr>
            <a:r>
              <a:rPr lang="en" sz="1400"/>
              <a:t>Net metering</a:t>
            </a:r>
            <a:endParaRPr sz="1400"/>
          </a:p>
          <a:p>
            <a:pPr marL="1828800" lvl="3" indent="-317500" rtl="0">
              <a:spcBef>
                <a:spcPts val="0"/>
              </a:spcBef>
              <a:spcAft>
                <a:spcPts val="0"/>
              </a:spcAft>
              <a:buSzPts val="1400"/>
              <a:buChar char="●"/>
            </a:pPr>
            <a:r>
              <a:rPr lang="en" sz="1400" u="sng">
                <a:solidFill>
                  <a:schemeClr val="hlink"/>
                </a:solidFill>
                <a:hlinkClick r:id="rId3"/>
              </a:rPr>
              <a:t>DPU researching the matter</a:t>
            </a:r>
            <a:r>
              <a:rPr lang="en" sz="1400"/>
              <a:t>: Docket (17-146)</a:t>
            </a:r>
            <a:endParaRPr sz="1400"/>
          </a:p>
          <a:p>
            <a:pPr marL="914400" lvl="1" indent="-317500" rtl="0">
              <a:spcBef>
                <a:spcPts val="0"/>
              </a:spcBef>
              <a:spcAft>
                <a:spcPts val="0"/>
              </a:spcAft>
              <a:buSzPts val="1400"/>
              <a:buChar char="○"/>
            </a:pPr>
            <a:r>
              <a:rPr lang="en" sz="1400"/>
              <a:t>Overall, the various regulatory entities remain open to the integration of energy storage into the grid.</a:t>
            </a:r>
            <a:endParaRPr sz="1400"/>
          </a:p>
          <a:p>
            <a:pPr marL="0" lvl="0" indent="0" rtl="0">
              <a:spcBef>
                <a:spcPts val="600"/>
              </a:spcBef>
              <a:spcAft>
                <a:spcPts val="0"/>
              </a:spcAft>
              <a:buNone/>
            </a:pPr>
            <a:endParaRPr sz="1400"/>
          </a:p>
          <a:p>
            <a:pPr marL="457200" lvl="0" indent="-317500" rtl="0">
              <a:spcBef>
                <a:spcPts val="600"/>
              </a:spcBef>
              <a:spcAft>
                <a:spcPts val="0"/>
              </a:spcAft>
              <a:buSzPts val="1400"/>
              <a:buChar char="◉"/>
            </a:pPr>
            <a:r>
              <a:rPr lang="en" sz="1400"/>
              <a:t>“A variety of policies are being tried out, and progress is being made in many areas, he said, but “it might take a while to get the pieces to work together.” Utility Dive</a:t>
            </a:r>
            <a:endParaRPr sz="1400"/>
          </a:p>
        </p:txBody>
      </p:sp>
      <p:sp>
        <p:nvSpPr>
          <p:cNvPr id="522" name="Shape 52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42</a:t>
            </a:fld>
            <a:endParaRPr/>
          </a:p>
        </p:txBody>
      </p:sp>
      <p:sp>
        <p:nvSpPr>
          <p:cNvPr id="523" name="Shape 523"/>
          <p:cNvSpPr txBox="1"/>
          <p:nvPr/>
        </p:nvSpPr>
        <p:spPr>
          <a:xfrm>
            <a:off x="28825" y="4897450"/>
            <a:ext cx="2451300" cy="201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000"/>
              <a:t>Source: </a:t>
            </a:r>
            <a:r>
              <a:rPr lang="en" sz="1000" u="sng">
                <a:solidFill>
                  <a:schemeClr val="hlink"/>
                </a:solidFill>
                <a:hlinkClick r:id="rId4"/>
              </a:rPr>
              <a:t>Utility Dive</a:t>
            </a:r>
            <a:endParaRPr sz="1000"/>
          </a:p>
        </p:txBody>
      </p:sp>
      <p:sp>
        <p:nvSpPr>
          <p:cNvPr id="524" name="Shape 524"/>
          <p:cNvSpPr txBox="1"/>
          <p:nvPr/>
        </p:nvSpPr>
        <p:spPr>
          <a:xfrm>
            <a:off x="753550" y="859375"/>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3</a:t>
            </a:r>
            <a:endParaRPr sz="2400">
              <a:latin typeface="Lora"/>
              <a:ea typeface="Lora"/>
              <a:cs typeface="Lora"/>
              <a:sym typeface="Lor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Shape 529"/>
          <p:cNvSpPr txBox="1">
            <a:spLocks noGrp="1"/>
          </p:cNvSpPr>
          <p:nvPr>
            <p:ph type="title" idx="4294967295"/>
          </p:nvPr>
        </p:nvSpPr>
        <p:spPr>
          <a:xfrm>
            <a:off x="1381250" y="937125"/>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Conclusion and discussion</a:t>
            </a:r>
            <a:endParaRPr/>
          </a:p>
        </p:txBody>
      </p:sp>
      <p:sp>
        <p:nvSpPr>
          <p:cNvPr id="530" name="Shape 53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43</a:t>
            </a:fld>
            <a:endParaRPr/>
          </a:p>
        </p:txBody>
      </p:sp>
      <p:sp>
        <p:nvSpPr>
          <p:cNvPr id="531" name="Shape 531"/>
          <p:cNvSpPr txBox="1">
            <a:spLocks noGrp="1"/>
          </p:cNvSpPr>
          <p:nvPr>
            <p:ph type="body" idx="1"/>
          </p:nvPr>
        </p:nvSpPr>
        <p:spPr>
          <a:xfrm>
            <a:off x="726875" y="1546100"/>
            <a:ext cx="7711500" cy="3112200"/>
          </a:xfrm>
          <a:prstGeom prst="rect">
            <a:avLst/>
          </a:prstGeom>
        </p:spPr>
        <p:txBody>
          <a:bodyPr spcFirstLastPara="1" wrap="square" lIns="91425" tIns="91425" rIns="91425" bIns="91425" anchor="t" anchorCtr="0">
            <a:noAutofit/>
          </a:bodyPr>
          <a:lstStyle/>
          <a:p>
            <a:pPr marL="457200" lvl="0" indent="-317500" rtl="0">
              <a:lnSpc>
                <a:spcPct val="150000"/>
              </a:lnSpc>
              <a:spcBef>
                <a:spcPts val="600"/>
              </a:spcBef>
              <a:spcAft>
                <a:spcPts val="0"/>
              </a:spcAft>
              <a:buClr>
                <a:srgbClr val="FFCD00"/>
              </a:buClr>
              <a:buSzPts val="1400"/>
              <a:buChar char="◉"/>
            </a:pPr>
            <a:r>
              <a:rPr lang="en" sz="1400">
                <a:solidFill>
                  <a:schemeClr val="dk1"/>
                </a:solidFill>
              </a:rPr>
              <a:t>Energy Storage Market for commercial use is </a:t>
            </a:r>
            <a:r>
              <a:rPr lang="en" sz="1400" u="sng">
                <a:solidFill>
                  <a:schemeClr val="dk1"/>
                </a:solidFill>
                <a:highlight>
                  <a:srgbClr val="FFCD00"/>
                </a:highlight>
              </a:rPr>
              <a:t>new, and fragmented</a:t>
            </a:r>
            <a:r>
              <a:rPr lang="en" sz="1400">
                <a:solidFill>
                  <a:schemeClr val="dk1"/>
                </a:solidFill>
              </a:rPr>
              <a:t>.</a:t>
            </a:r>
            <a:endParaRPr sz="1400">
              <a:solidFill>
                <a:schemeClr val="dk1"/>
              </a:solidFill>
            </a:endParaRPr>
          </a:p>
          <a:p>
            <a:pPr marL="457200" lvl="0" indent="-317500" rtl="0">
              <a:lnSpc>
                <a:spcPct val="150000"/>
              </a:lnSpc>
              <a:spcBef>
                <a:spcPts val="0"/>
              </a:spcBef>
              <a:spcAft>
                <a:spcPts val="0"/>
              </a:spcAft>
              <a:buClr>
                <a:srgbClr val="FFCD00"/>
              </a:buClr>
              <a:buSzPts val="1400"/>
              <a:buChar char="◉"/>
            </a:pPr>
            <a:r>
              <a:rPr lang="en" sz="1400">
                <a:solidFill>
                  <a:schemeClr val="dk1"/>
                </a:solidFill>
              </a:rPr>
              <a:t>Business models </a:t>
            </a:r>
            <a:r>
              <a:rPr lang="en" sz="1400" u="sng">
                <a:solidFill>
                  <a:schemeClr val="dk1"/>
                </a:solidFill>
                <a:highlight>
                  <a:srgbClr val="FFCD00"/>
                </a:highlight>
              </a:rPr>
              <a:t>vary, are evolving and adapting</a:t>
            </a:r>
            <a:r>
              <a:rPr lang="en" sz="1400">
                <a:solidFill>
                  <a:schemeClr val="dk1"/>
                </a:solidFill>
              </a:rPr>
              <a:t>, and may not follow the “traditional” Tesla Model. (i.e. </a:t>
            </a:r>
            <a:r>
              <a:rPr lang="en" sz="1400" u="sng">
                <a:solidFill>
                  <a:schemeClr val="hlink"/>
                </a:solidFill>
                <a:hlinkClick r:id="rId3"/>
              </a:rPr>
              <a:t>STEM</a:t>
            </a:r>
            <a:r>
              <a:rPr lang="en" sz="1400">
                <a:solidFill>
                  <a:schemeClr val="dk1"/>
                </a:solidFill>
              </a:rPr>
              <a:t>)</a:t>
            </a:r>
            <a:endParaRPr sz="1400">
              <a:solidFill>
                <a:schemeClr val="dk1"/>
              </a:solidFill>
            </a:endParaRPr>
          </a:p>
          <a:p>
            <a:pPr marL="457200" lvl="0" indent="-317500" rtl="0">
              <a:lnSpc>
                <a:spcPct val="150000"/>
              </a:lnSpc>
              <a:spcBef>
                <a:spcPts val="0"/>
              </a:spcBef>
              <a:spcAft>
                <a:spcPts val="0"/>
              </a:spcAft>
              <a:buClr>
                <a:srgbClr val="FFCD00"/>
              </a:buClr>
              <a:buSzPts val="1400"/>
              <a:buChar char="◉"/>
            </a:pPr>
            <a:r>
              <a:rPr lang="en" sz="1400">
                <a:solidFill>
                  <a:schemeClr val="dk1"/>
                </a:solidFill>
              </a:rPr>
              <a:t>Follow closely ACES development and results</a:t>
            </a:r>
            <a:endParaRPr sz="1400">
              <a:solidFill>
                <a:schemeClr val="dk1"/>
              </a:solidFill>
            </a:endParaRPr>
          </a:p>
          <a:p>
            <a:pPr marL="457200" lvl="0" indent="-317500" rtl="0">
              <a:lnSpc>
                <a:spcPct val="150000"/>
              </a:lnSpc>
              <a:spcBef>
                <a:spcPts val="0"/>
              </a:spcBef>
              <a:spcAft>
                <a:spcPts val="0"/>
              </a:spcAft>
              <a:buClr>
                <a:srgbClr val="FFCD00"/>
              </a:buClr>
              <a:buSzPts val="1400"/>
              <a:buChar char="◉"/>
            </a:pPr>
            <a:r>
              <a:rPr lang="en" sz="1400" u="sng">
                <a:solidFill>
                  <a:schemeClr val="dk1"/>
                </a:solidFill>
                <a:highlight>
                  <a:srgbClr val="FFCD00"/>
                </a:highlight>
              </a:rPr>
              <a:t>____ + Storage</a:t>
            </a:r>
            <a:r>
              <a:rPr lang="en" sz="1400">
                <a:solidFill>
                  <a:schemeClr val="dk1"/>
                </a:solidFill>
              </a:rPr>
              <a:t> is currently the most economically feasible.</a:t>
            </a:r>
            <a:endParaRPr sz="1400">
              <a:solidFill>
                <a:schemeClr val="dk1"/>
              </a:solidFill>
            </a:endParaRPr>
          </a:p>
          <a:p>
            <a:pPr marL="457200" lvl="0" indent="-317500" rtl="0">
              <a:lnSpc>
                <a:spcPct val="150000"/>
              </a:lnSpc>
              <a:spcBef>
                <a:spcPts val="0"/>
              </a:spcBef>
              <a:spcAft>
                <a:spcPts val="0"/>
              </a:spcAft>
              <a:buClr>
                <a:srgbClr val="FFCD00"/>
              </a:buClr>
              <a:buSzPts val="1400"/>
              <a:buChar char="◉"/>
            </a:pPr>
            <a:r>
              <a:rPr lang="en" sz="1400">
                <a:solidFill>
                  <a:schemeClr val="dk1"/>
                </a:solidFill>
              </a:rPr>
              <a:t>There are various current opportunities for Compact members: </a:t>
            </a:r>
            <a:endParaRPr sz="1400">
              <a:solidFill>
                <a:schemeClr val="dk1"/>
              </a:solidFill>
            </a:endParaRPr>
          </a:p>
          <a:p>
            <a:pPr marL="914400" lvl="1" indent="-317500" rtl="0">
              <a:lnSpc>
                <a:spcPct val="150000"/>
              </a:lnSpc>
              <a:spcBef>
                <a:spcPts val="0"/>
              </a:spcBef>
              <a:spcAft>
                <a:spcPts val="0"/>
              </a:spcAft>
              <a:buSzPts val="1400"/>
              <a:buChar char="○"/>
            </a:pPr>
            <a:r>
              <a:rPr lang="en" sz="1400">
                <a:solidFill>
                  <a:schemeClr val="dk1"/>
                </a:solidFill>
              </a:rPr>
              <a:t>SMART Program (Solar + Storage), Eversource</a:t>
            </a:r>
            <a:endParaRPr sz="1400">
              <a:solidFill>
                <a:schemeClr val="dk1"/>
              </a:solidFill>
            </a:endParaRPr>
          </a:p>
          <a:p>
            <a:pPr marL="914400" lvl="1" indent="-317500" rtl="0">
              <a:lnSpc>
                <a:spcPct val="150000"/>
              </a:lnSpc>
              <a:spcBef>
                <a:spcPts val="0"/>
              </a:spcBef>
              <a:spcAft>
                <a:spcPts val="0"/>
              </a:spcAft>
              <a:buSzPts val="1400"/>
              <a:buChar char="○"/>
            </a:pPr>
            <a:r>
              <a:rPr lang="en" sz="1400">
                <a:solidFill>
                  <a:schemeClr val="dk1"/>
                </a:solidFill>
              </a:rPr>
              <a:t>Partnerships: University Pilots,....</a:t>
            </a:r>
            <a:endParaRPr sz="1400">
              <a:solidFill>
                <a:schemeClr val="dk1"/>
              </a:solidFill>
            </a:endParaRPr>
          </a:p>
          <a:p>
            <a:pPr marL="457200" lvl="0" indent="-317500" rtl="0">
              <a:lnSpc>
                <a:spcPct val="150000"/>
              </a:lnSpc>
              <a:spcBef>
                <a:spcPts val="0"/>
              </a:spcBef>
              <a:spcAft>
                <a:spcPts val="0"/>
              </a:spcAft>
              <a:buClr>
                <a:srgbClr val="FFCD00"/>
              </a:buClr>
              <a:buSzPts val="1400"/>
              <a:buChar char="◉"/>
            </a:pPr>
            <a:r>
              <a:rPr lang="en" sz="1400"/>
              <a:t>Storage + Real Time Data + Software management = more effective for GHG reductions</a:t>
            </a:r>
            <a:endParaRPr sz="1400"/>
          </a:p>
          <a:p>
            <a:pPr marL="0" lvl="0" indent="0">
              <a:spcBef>
                <a:spcPts val="600"/>
              </a:spcBef>
              <a:spcAft>
                <a:spcPts val="0"/>
              </a:spcAft>
              <a:buNone/>
            </a:pPr>
            <a:endParaRPr sz="1400"/>
          </a:p>
        </p:txBody>
      </p:sp>
      <p:sp>
        <p:nvSpPr>
          <p:cNvPr id="532" name="Shape 532"/>
          <p:cNvSpPr txBox="1"/>
          <p:nvPr/>
        </p:nvSpPr>
        <p:spPr>
          <a:xfrm>
            <a:off x="753550" y="859375"/>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3</a:t>
            </a:r>
            <a:endParaRPr sz="2400">
              <a:latin typeface="Lora"/>
              <a:ea typeface="Lora"/>
              <a:cs typeface="Lora"/>
              <a:sym typeface="Lor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Shape 537"/>
          <p:cNvSpPr txBox="1">
            <a:spLocks noGrp="1"/>
          </p:cNvSpPr>
          <p:nvPr>
            <p:ph type="title" idx="4294967295"/>
          </p:nvPr>
        </p:nvSpPr>
        <p:spPr>
          <a:xfrm>
            <a:off x="1381250" y="922668"/>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Resources</a:t>
            </a:r>
            <a:endParaRPr/>
          </a:p>
        </p:txBody>
      </p:sp>
      <p:sp>
        <p:nvSpPr>
          <p:cNvPr id="538" name="Shape 538"/>
          <p:cNvSpPr txBox="1">
            <a:spLocks noGrp="1"/>
          </p:cNvSpPr>
          <p:nvPr>
            <p:ph type="body" idx="3"/>
          </p:nvPr>
        </p:nvSpPr>
        <p:spPr>
          <a:xfrm>
            <a:off x="5469300" y="1403850"/>
            <a:ext cx="3580200" cy="3389700"/>
          </a:xfrm>
          <a:prstGeom prst="rect">
            <a:avLst/>
          </a:prstGeom>
          <a:ln w="9525" cap="flat" cmpd="sng">
            <a:solidFill>
              <a:srgbClr val="222222"/>
            </a:solidFill>
            <a:prstDash val="solid"/>
            <a:round/>
            <a:headEnd type="none" w="med" len="med"/>
            <a:tailEnd type="none" w="med" len="med"/>
          </a:ln>
        </p:spPr>
        <p:txBody>
          <a:bodyPr spcFirstLastPara="1" wrap="square" lIns="91425" tIns="91425" rIns="91425" bIns="91425" anchor="t" anchorCtr="0">
            <a:noAutofit/>
          </a:bodyPr>
          <a:lstStyle/>
          <a:p>
            <a:pPr marL="0" lvl="0" indent="0" algn="ctr">
              <a:spcBef>
                <a:spcPts val="600"/>
              </a:spcBef>
              <a:spcAft>
                <a:spcPts val="0"/>
              </a:spcAft>
              <a:buNone/>
            </a:pPr>
            <a:r>
              <a:rPr lang="en" sz="1400" b="1" u="sng">
                <a:highlight>
                  <a:srgbClr val="FFCD00"/>
                </a:highlight>
              </a:rPr>
              <a:t>Compact Members</a:t>
            </a:r>
            <a:r>
              <a:rPr lang="en" sz="1400"/>
              <a:t>:</a:t>
            </a:r>
            <a:endParaRPr sz="1400"/>
          </a:p>
          <a:p>
            <a:pPr marL="457200" lvl="0" indent="-317500">
              <a:spcBef>
                <a:spcPts val="600"/>
              </a:spcBef>
              <a:spcAft>
                <a:spcPts val="0"/>
              </a:spcAft>
              <a:buSzPts val="1400"/>
              <a:buChar char="◉"/>
            </a:pPr>
            <a:r>
              <a:rPr lang="en" sz="1400"/>
              <a:t>Compact: Veena Dharmaraj</a:t>
            </a:r>
            <a:endParaRPr sz="1400"/>
          </a:p>
          <a:p>
            <a:pPr marL="914400" lvl="1" indent="-317500">
              <a:lnSpc>
                <a:spcPct val="115000"/>
              </a:lnSpc>
              <a:spcBef>
                <a:spcPts val="0"/>
              </a:spcBef>
              <a:spcAft>
                <a:spcPts val="0"/>
              </a:spcAft>
              <a:buSzPts val="1400"/>
              <a:buChar char="○"/>
            </a:pPr>
            <a:r>
              <a:rPr lang="en" sz="1400"/>
              <a:t>vdharmaraj@cambridgema.gov</a:t>
            </a:r>
            <a:endParaRPr sz="1400"/>
          </a:p>
          <a:p>
            <a:pPr marL="457200" lvl="0" indent="-317500" rtl="0">
              <a:lnSpc>
                <a:spcPct val="100000"/>
              </a:lnSpc>
              <a:spcBef>
                <a:spcPts val="0"/>
              </a:spcBef>
              <a:spcAft>
                <a:spcPts val="0"/>
              </a:spcAft>
              <a:buSzPts val="1400"/>
              <a:buChar char="◉"/>
            </a:pPr>
            <a:r>
              <a:rPr lang="en" sz="1400"/>
              <a:t>City of Cambridge: Nikhil Nadkarni</a:t>
            </a:r>
            <a:endParaRPr sz="1400"/>
          </a:p>
          <a:p>
            <a:pPr marL="914400" lvl="1" indent="-317500" rtl="0">
              <a:lnSpc>
                <a:spcPct val="100000"/>
              </a:lnSpc>
              <a:spcBef>
                <a:spcPts val="0"/>
              </a:spcBef>
              <a:spcAft>
                <a:spcPts val="0"/>
              </a:spcAft>
              <a:buSzPts val="1400"/>
              <a:buChar char="○"/>
            </a:pPr>
            <a:r>
              <a:rPr lang="en" sz="1400"/>
              <a:t>nnadkarni@cambridgema.gov </a:t>
            </a:r>
            <a:endParaRPr sz="1400"/>
          </a:p>
          <a:p>
            <a:pPr marL="457200" lvl="0" indent="-317500">
              <a:spcBef>
                <a:spcPts val="0"/>
              </a:spcBef>
              <a:spcAft>
                <a:spcPts val="0"/>
              </a:spcAft>
              <a:buSzPts val="1400"/>
              <a:buChar char="◉"/>
            </a:pPr>
            <a:r>
              <a:rPr lang="en" sz="1400"/>
              <a:t>MIT:</a:t>
            </a:r>
            <a:endParaRPr sz="1400"/>
          </a:p>
          <a:p>
            <a:pPr marL="914400" lvl="1" indent="-317500" rtl="0">
              <a:spcBef>
                <a:spcPts val="0"/>
              </a:spcBef>
              <a:spcAft>
                <a:spcPts val="0"/>
              </a:spcAft>
              <a:buSzPts val="1400"/>
              <a:buChar char="○"/>
            </a:pPr>
            <a:r>
              <a:rPr lang="en" sz="1400" u="sng">
                <a:solidFill>
                  <a:schemeClr val="hlink"/>
                </a:solidFill>
                <a:hlinkClick r:id="rId3"/>
              </a:rPr>
              <a:t>Research - Power Distribution &amp; Energy Storage</a:t>
            </a:r>
            <a:endParaRPr sz="1400"/>
          </a:p>
          <a:p>
            <a:pPr marL="457200" lvl="0" indent="-317500" rtl="0">
              <a:spcBef>
                <a:spcPts val="0"/>
              </a:spcBef>
              <a:spcAft>
                <a:spcPts val="0"/>
              </a:spcAft>
              <a:buSzPts val="1400"/>
              <a:buChar char="◉"/>
            </a:pPr>
            <a:r>
              <a:rPr lang="en" sz="1400"/>
              <a:t>Harvard:</a:t>
            </a:r>
            <a:endParaRPr sz="1400"/>
          </a:p>
          <a:p>
            <a:pPr marL="914400" lvl="1" indent="-317500" rtl="0">
              <a:spcBef>
                <a:spcPts val="0"/>
              </a:spcBef>
              <a:spcAft>
                <a:spcPts val="0"/>
              </a:spcAft>
              <a:buSzPts val="1400"/>
              <a:buChar char="○"/>
            </a:pPr>
            <a:r>
              <a:rPr lang="en" sz="1400"/>
              <a:t>Jaclyn Olsen - </a:t>
            </a:r>
            <a:r>
              <a:rPr lang="en" sz="1400" u="sng">
                <a:solidFill>
                  <a:schemeClr val="hlink"/>
                </a:solidFill>
                <a:hlinkClick r:id="rId4"/>
              </a:rPr>
              <a:t>OFS</a:t>
            </a:r>
            <a:endParaRPr sz="1400"/>
          </a:p>
          <a:p>
            <a:pPr marL="1371600" lvl="2" indent="-317500" rtl="0">
              <a:spcBef>
                <a:spcPts val="0"/>
              </a:spcBef>
              <a:spcAft>
                <a:spcPts val="0"/>
              </a:spcAft>
              <a:buSzPts val="1400"/>
              <a:buChar char="■"/>
            </a:pPr>
            <a:r>
              <a:rPr lang="en" sz="1400"/>
              <a:t>jaclyn_olsen@harvard.edu</a:t>
            </a:r>
            <a:endParaRPr sz="1400"/>
          </a:p>
          <a:p>
            <a:pPr marL="914400" lvl="1" indent="-317500" rtl="0">
              <a:spcBef>
                <a:spcPts val="0"/>
              </a:spcBef>
              <a:spcAft>
                <a:spcPts val="0"/>
              </a:spcAft>
              <a:buSzPts val="1400"/>
              <a:buChar char="○"/>
            </a:pPr>
            <a:r>
              <a:rPr lang="en" sz="1400" u="sng">
                <a:solidFill>
                  <a:schemeClr val="hlink"/>
                </a:solidFill>
                <a:hlinkClick r:id="rId5"/>
              </a:rPr>
              <a:t>SEAS</a:t>
            </a:r>
            <a:endParaRPr sz="1400"/>
          </a:p>
          <a:p>
            <a:pPr marL="914400" lvl="1" indent="-317500">
              <a:spcBef>
                <a:spcPts val="0"/>
              </a:spcBef>
              <a:spcAft>
                <a:spcPts val="0"/>
              </a:spcAft>
              <a:buSzPts val="1400"/>
              <a:buChar char="○"/>
            </a:pPr>
            <a:r>
              <a:rPr lang="en" sz="1400" u="sng">
                <a:solidFill>
                  <a:schemeClr val="hlink"/>
                </a:solidFill>
                <a:hlinkClick r:id="rId6"/>
              </a:rPr>
              <a:t>The Office of Technology Development</a:t>
            </a:r>
            <a:endParaRPr sz="1400"/>
          </a:p>
        </p:txBody>
      </p:sp>
      <p:sp>
        <p:nvSpPr>
          <p:cNvPr id="539" name="Shape 53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44</a:t>
            </a:fld>
            <a:endParaRPr/>
          </a:p>
        </p:txBody>
      </p:sp>
      <p:sp>
        <p:nvSpPr>
          <p:cNvPr id="540" name="Shape 540"/>
          <p:cNvSpPr txBox="1">
            <a:spLocks noGrp="1"/>
          </p:cNvSpPr>
          <p:nvPr>
            <p:ph type="body" idx="1"/>
          </p:nvPr>
        </p:nvSpPr>
        <p:spPr>
          <a:xfrm>
            <a:off x="228350" y="1403850"/>
            <a:ext cx="2334000" cy="3389700"/>
          </a:xfrm>
          <a:prstGeom prst="rect">
            <a:avLst/>
          </a:prstGeom>
          <a:ln w="9525" cap="flat" cmpd="sng">
            <a:solidFill>
              <a:srgbClr val="222222"/>
            </a:solidFill>
            <a:prstDash val="solid"/>
            <a:round/>
            <a:headEnd type="none" w="med" len="med"/>
            <a:tailEnd type="none" w="med" len="med"/>
          </a:ln>
        </p:spPr>
        <p:txBody>
          <a:bodyPr spcFirstLastPara="1" wrap="square" lIns="91425" tIns="91425" rIns="91425" bIns="91425" anchor="t" anchorCtr="0">
            <a:noAutofit/>
          </a:bodyPr>
          <a:lstStyle/>
          <a:p>
            <a:pPr marL="0" lvl="0" indent="0" algn="ctr">
              <a:spcBef>
                <a:spcPts val="600"/>
              </a:spcBef>
              <a:spcAft>
                <a:spcPts val="0"/>
              </a:spcAft>
              <a:buNone/>
            </a:pPr>
            <a:r>
              <a:rPr lang="en" b="1" u="sng">
                <a:highlight>
                  <a:srgbClr val="FFCD00"/>
                </a:highlight>
              </a:rPr>
              <a:t>N</a:t>
            </a:r>
            <a:r>
              <a:rPr lang="en" sz="1400" b="1" u="sng">
                <a:highlight>
                  <a:srgbClr val="FFCD00"/>
                </a:highlight>
              </a:rPr>
              <a:t>ews</a:t>
            </a:r>
            <a:r>
              <a:rPr lang="en" sz="1400"/>
              <a:t>:</a:t>
            </a:r>
            <a:endParaRPr sz="1400"/>
          </a:p>
          <a:p>
            <a:pPr marL="457200" lvl="0" indent="-317500">
              <a:spcBef>
                <a:spcPts val="600"/>
              </a:spcBef>
              <a:spcAft>
                <a:spcPts val="0"/>
              </a:spcAft>
              <a:buSzPts val="1400"/>
              <a:buChar char="◉"/>
            </a:pPr>
            <a:r>
              <a:rPr lang="en" sz="1400" u="sng">
                <a:solidFill>
                  <a:schemeClr val="hlink"/>
                </a:solidFill>
                <a:hlinkClick r:id="rId7"/>
              </a:rPr>
              <a:t>Greentech Media</a:t>
            </a:r>
            <a:endParaRPr sz="1400"/>
          </a:p>
          <a:p>
            <a:pPr marL="457200" lvl="0" indent="-317500">
              <a:spcBef>
                <a:spcPts val="0"/>
              </a:spcBef>
              <a:spcAft>
                <a:spcPts val="0"/>
              </a:spcAft>
              <a:buSzPts val="1400"/>
              <a:buChar char="◉"/>
            </a:pPr>
            <a:r>
              <a:rPr lang="en" sz="1400" u="sng">
                <a:solidFill>
                  <a:schemeClr val="hlink"/>
                </a:solidFill>
                <a:hlinkClick r:id="rId8"/>
              </a:rPr>
              <a:t>BNEF</a:t>
            </a:r>
            <a:endParaRPr sz="1400"/>
          </a:p>
          <a:p>
            <a:pPr marL="457200" lvl="0" indent="-317500">
              <a:spcBef>
                <a:spcPts val="0"/>
              </a:spcBef>
              <a:spcAft>
                <a:spcPts val="0"/>
              </a:spcAft>
              <a:buSzPts val="1400"/>
              <a:buChar char="◉"/>
            </a:pPr>
            <a:r>
              <a:rPr lang="en" sz="1400" u="sng">
                <a:solidFill>
                  <a:schemeClr val="hlink"/>
                </a:solidFill>
                <a:hlinkClick r:id="rId9"/>
              </a:rPr>
              <a:t>Utility Dive</a:t>
            </a:r>
            <a:endParaRPr sz="1400"/>
          </a:p>
          <a:p>
            <a:pPr marL="0" lvl="0" indent="0">
              <a:spcBef>
                <a:spcPts val="600"/>
              </a:spcBef>
              <a:spcAft>
                <a:spcPts val="0"/>
              </a:spcAft>
              <a:buNone/>
            </a:pPr>
            <a:endParaRPr sz="1400"/>
          </a:p>
          <a:p>
            <a:pPr marL="0" lvl="0" indent="0">
              <a:spcBef>
                <a:spcPts val="600"/>
              </a:spcBef>
              <a:spcAft>
                <a:spcPts val="0"/>
              </a:spcAft>
              <a:buNone/>
            </a:pPr>
            <a:endParaRPr sz="1400"/>
          </a:p>
        </p:txBody>
      </p:sp>
      <p:sp>
        <p:nvSpPr>
          <p:cNvPr id="541" name="Shape 541"/>
          <p:cNvSpPr txBox="1">
            <a:spLocks noGrp="1"/>
          </p:cNvSpPr>
          <p:nvPr>
            <p:ph type="body" idx="2"/>
          </p:nvPr>
        </p:nvSpPr>
        <p:spPr>
          <a:xfrm>
            <a:off x="2617525" y="1403850"/>
            <a:ext cx="2796600" cy="3389700"/>
          </a:xfrm>
          <a:prstGeom prst="rect">
            <a:avLst/>
          </a:prstGeom>
          <a:ln w="9525" cap="flat" cmpd="sng">
            <a:solidFill>
              <a:srgbClr val="222222"/>
            </a:solidFill>
            <a:prstDash val="solid"/>
            <a:round/>
            <a:headEnd type="none" w="med" len="med"/>
            <a:tailEnd type="none" w="med" len="med"/>
          </a:ln>
        </p:spPr>
        <p:txBody>
          <a:bodyPr spcFirstLastPara="1" wrap="square" lIns="91425" tIns="91425" rIns="91425" bIns="91425" anchor="t" anchorCtr="0">
            <a:noAutofit/>
          </a:bodyPr>
          <a:lstStyle/>
          <a:p>
            <a:pPr marL="0" lvl="0" indent="0" algn="ctr">
              <a:spcBef>
                <a:spcPts val="600"/>
              </a:spcBef>
              <a:spcAft>
                <a:spcPts val="0"/>
              </a:spcAft>
              <a:buNone/>
            </a:pPr>
            <a:r>
              <a:rPr lang="en" sz="1400" b="1" u="sng">
                <a:highlight>
                  <a:srgbClr val="FFCD00"/>
                </a:highlight>
              </a:rPr>
              <a:t>Public Resources</a:t>
            </a:r>
            <a:r>
              <a:rPr lang="en" sz="1400"/>
              <a:t>:</a:t>
            </a:r>
            <a:endParaRPr sz="1400"/>
          </a:p>
          <a:p>
            <a:pPr marL="457200" lvl="0" indent="-317500">
              <a:spcBef>
                <a:spcPts val="600"/>
              </a:spcBef>
              <a:spcAft>
                <a:spcPts val="0"/>
              </a:spcAft>
              <a:buSzPts val="1400"/>
              <a:buChar char="◉"/>
            </a:pPr>
            <a:r>
              <a:rPr lang="en" sz="1400" u="sng">
                <a:solidFill>
                  <a:schemeClr val="hlink"/>
                </a:solidFill>
                <a:hlinkClick r:id="rId10"/>
              </a:rPr>
              <a:t>MASS DOER</a:t>
            </a:r>
            <a:endParaRPr sz="1400"/>
          </a:p>
          <a:p>
            <a:pPr marL="914400" lvl="1" indent="-317500">
              <a:spcBef>
                <a:spcPts val="0"/>
              </a:spcBef>
              <a:spcAft>
                <a:spcPts val="0"/>
              </a:spcAft>
              <a:buSzPts val="1400"/>
              <a:buChar char="○"/>
            </a:pPr>
            <a:r>
              <a:rPr lang="en" sz="1400" u="sng">
                <a:solidFill>
                  <a:schemeClr val="hlink"/>
                </a:solidFill>
                <a:hlinkClick r:id="rId11"/>
              </a:rPr>
              <a:t>Energy Storage (ESI)</a:t>
            </a:r>
            <a:endParaRPr sz="1400"/>
          </a:p>
          <a:p>
            <a:pPr marL="457200" lvl="0" indent="-317500">
              <a:spcBef>
                <a:spcPts val="0"/>
              </a:spcBef>
              <a:spcAft>
                <a:spcPts val="0"/>
              </a:spcAft>
              <a:buSzPts val="1400"/>
              <a:buChar char="◉"/>
            </a:pPr>
            <a:r>
              <a:rPr lang="en" sz="1400" u="sng">
                <a:solidFill>
                  <a:schemeClr val="hlink"/>
                </a:solidFill>
                <a:hlinkClick r:id="rId12"/>
              </a:rPr>
              <a:t>MASSCEC</a:t>
            </a:r>
            <a:endParaRPr sz="1400"/>
          </a:p>
          <a:p>
            <a:pPr marL="914400" lvl="1" indent="-317500">
              <a:spcBef>
                <a:spcPts val="0"/>
              </a:spcBef>
              <a:spcAft>
                <a:spcPts val="0"/>
              </a:spcAft>
              <a:buSzPts val="1400"/>
              <a:buChar char="○"/>
            </a:pPr>
            <a:r>
              <a:rPr lang="en" sz="1400" u="sng">
                <a:solidFill>
                  <a:schemeClr val="hlink"/>
                </a:solidFill>
                <a:hlinkClick r:id="rId13"/>
              </a:rPr>
              <a:t>ACES</a:t>
            </a:r>
            <a:endParaRPr sz="1400"/>
          </a:p>
          <a:p>
            <a:pPr marL="457200" lvl="0" indent="-317500">
              <a:spcBef>
                <a:spcPts val="0"/>
              </a:spcBef>
              <a:spcAft>
                <a:spcPts val="0"/>
              </a:spcAft>
              <a:buSzPts val="1400"/>
              <a:buChar char="◉"/>
            </a:pPr>
            <a:r>
              <a:rPr lang="en" sz="1400" u="sng">
                <a:solidFill>
                  <a:schemeClr val="hlink"/>
                </a:solidFill>
                <a:hlinkClick r:id="rId14"/>
              </a:rPr>
              <a:t>DOE</a:t>
            </a:r>
            <a:endParaRPr sz="1400"/>
          </a:p>
          <a:p>
            <a:pPr marL="914400" lvl="1" indent="-317500">
              <a:spcBef>
                <a:spcPts val="0"/>
              </a:spcBef>
              <a:spcAft>
                <a:spcPts val="0"/>
              </a:spcAft>
              <a:buSzPts val="1400"/>
              <a:buChar char="○"/>
            </a:pPr>
            <a:r>
              <a:rPr lang="en" sz="1400" u="sng">
                <a:solidFill>
                  <a:schemeClr val="hlink"/>
                </a:solidFill>
                <a:hlinkClick r:id="rId15"/>
              </a:rPr>
              <a:t>Storage database</a:t>
            </a:r>
            <a:endParaRPr sz="1400"/>
          </a:p>
          <a:p>
            <a:pPr marL="457200" lvl="0" indent="-317500">
              <a:spcBef>
                <a:spcPts val="0"/>
              </a:spcBef>
              <a:spcAft>
                <a:spcPts val="0"/>
              </a:spcAft>
              <a:buSzPts val="1400"/>
              <a:buChar char="◉"/>
            </a:pPr>
            <a:r>
              <a:rPr lang="en" sz="1400" u="sng">
                <a:solidFill>
                  <a:schemeClr val="hlink"/>
                </a:solidFill>
                <a:hlinkClick r:id="rId16"/>
              </a:rPr>
              <a:t>FERC</a:t>
            </a:r>
            <a:endParaRPr sz="1400"/>
          </a:p>
          <a:p>
            <a:pPr marL="457200" lvl="0" indent="-317500">
              <a:spcBef>
                <a:spcPts val="0"/>
              </a:spcBef>
              <a:spcAft>
                <a:spcPts val="0"/>
              </a:spcAft>
              <a:buSzPts val="1400"/>
              <a:buChar char="◉"/>
            </a:pPr>
            <a:r>
              <a:rPr lang="en" sz="1400" u="sng">
                <a:solidFill>
                  <a:schemeClr val="hlink"/>
                </a:solidFill>
                <a:hlinkClick r:id="rId17"/>
              </a:rPr>
              <a:t>NEISO</a:t>
            </a:r>
            <a:endParaRPr sz="1400"/>
          </a:p>
          <a:p>
            <a:pPr marL="0" lvl="0" indent="0">
              <a:spcBef>
                <a:spcPts val="600"/>
              </a:spcBef>
              <a:spcAft>
                <a:spcPts val="0"/>
              </a:spcAft>
              <a:buNone/>
            </a:pPr>
            <a:endParaRPr/>
          </a:p>
        </p:txBody>
      </p:sp>
      <p:sp>
        <p:nvSpPr>
          <p:cNvPr id="542" name="Shape 542"/>
          <p:cNvSpPr txBox="1"/>
          <p:nvPr/>
        </p:nvSpPr>
        <p:spPr>
          <a:xfrm>
            <a:off x="753550" y="859375"/>
            <a:ext cx="543900" cy="56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Lora"/>
                <a:ea typeface="Lora"/>
                <a:cs typeface="Lora"/>
                <a:sym typeface="Lora"/>
              </a:rPr>
              <a:t>3</a:t>
            </a:r>
            <a:endParaRPr sz="2400">
              <a:latin typeface="Lora"/>
              <a:ea typeface="Lora"/>
              <a:cs typeface="Lora"/>
              <a:sym typeface="Lora"/>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46"/>
        <p:cNvGrpSpPr/>
        <p:nvPr/>
      </p:nvGrpSpPr>
      <p:grpSpPr>
        <a:xfrm>
          <a:off x="0" y="0"/>
          <a:ext cx="0" cy="0"/>
          <a:chOff x="0" y="0"/>
          <a:chExt cx="0" cy="0"/>
        </a:xfrm>
      </p:grpSpPr>
      <p:sp>
        <p:nvSpPr>
          <p:cNvPr id="547" name="Shape 547"/>
          <p:cNvSpPr txBox="1">
            <a:spLocks noGrp="1"/>
          </p:cNvSpPr>
          <p:nvPr>
            <p:ph type="title" idx="4294967295"/>
          </p:nvPr>
        </p:nvSpPr>
        <p:spPr>
          <a:xfrm>
            <a:off x="3399200" y="3715750"/>
            <a:ext cx="2345700" cy="504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800">
                <a:highlight>
                  <a:srgbClr val="FFCD00"/>
                </a:highlight>
              </a:rPr>
              <a:t>End</a:t>
            </a:r>
            <a:r>
              <a:rPr lang="en" sz="1800" i="1">
                <a:highlight>
                  <a:srgbClr val="FFCD00"/>
                </a:highlight>
              </a:rPr>
              <a:t>.</a:t>
            </a:r>
            <a:endParaRPr sz="1800" i="1">
              <a:highlight>
                <a:srgbClr val="FFCD00"/>
              </a:highlight>
            </a:endParaRPr>
          </a:p>
        </p:txBody>
      </p:sp>
      <p:sp>
        <p:nvSpPr>
          <p:cNvPr id="548" name="Shape 548"/>
          <p:cNvSpPr/>
          <p:nvPr/>
        </p:nvSpPr>
        <p:spPr>
          <a:xfrm>
            <a:off x="4465375" y="4440675"/>
            <a:ext cx="213248" cy="191461"/>
          </a:xfrm>
          <a:custGeom>
            <a:avLst/>
            <a:gdLst/>
            <a:ahLst/>
            <a:cxnLst/>
            <a:rect l="0" t="0" r="0" b="0"/>
            <a:pathLst>
              <a:path w="16660" h="14955" fill="none" extrusionOk="0">
                <a:moveTo>
                  <a:pt x="12373" y="1"/>
                </a:moveTo>
                <a:lnTo>
                  <a:pt x="12373" y="1"/>
                </a:lnTo>
                <a:lnTo>
                  <a:pt x="12032" y="1"/>
                </a:lnTo>
                <a:lnTo>
                  <a:pt x="11691" y="49"/>
                </a:lnTo>
                <a:lnTo>
                  <a:pt x="11350" y="123"/>
                </a:lnTo>
                <a:lnTo>
                  <a:pt x="11033" y="196"/>
                </a:lnTo>
                <a:lnTo>
                  <a:pt x="10716" y="317"/>
                </a:lnTo>
                <a:lnTo>
                  <a:pt x="10424" y="464"/>
                </a:lnTo>
                <a:lnTo>
                  <a:pt x="10132" y="610"/>
                </a:lnTo>
                <a:lnTo>
                  <a:pt x="9864" y="804"/>
                </a:lnTo>
                <a:lnTo>
                  <a:pt x="9620" y="999"/>
                </a:lnTo>
                <a:lnTo>
                  <a:pt x="9377" y="1219"/>
                </a:lnTo>
                <a:lnTo>
                  <a:pt x="9158" y="1462"/>
                </a:lnTo>
                <a:lnTo>
                  <a:pt x="8939" y="1706"/>
                </a:lnTo>
                <a:lnTo>
                  <a:pt x="8768" y="1974"/>
                </a:lnTo>
                <a:lnTo>
                  <a:pt x="8598" y="2266"/>
                </a:lnTo>
                <a:lnTo>
                  <a:pt x="8451" y="2558"/>
                </a:lnTo>
                <a:lnTo>
                  <a:pt x="8330" y="2850"/>
                </a:lnTo>
                <a:lnTo>
                  <a:pt x="8330" y="2850"/>
                </a:lnTo>
                <a:lnTo>
                  <a:pt x="8208" y="2558"/>
                </a:lnTo>
                <a:lnTo>
                  <a:pt x="8062" y="2266"/>
                </a:lnTo>
                <a:lnTo>
                  <a:pt x="7891" y="1974"/>
                </a:lnTo>
                <a:lnTo>
                  <a:pt x="7721" y="1706"/>
                </a:lnTo>
                <a:lnTo>
                  <a:pt x="7502" y="1462"/>
                </a:lnTo>
                <a:lnTo>
                  <a:pt x="7282" y="1219"/>
                </a:lnTo>
                <a:lnTo>
                  <a:pt x="7039" y="999"/>
                </a:lnTo>
                <a:lnTo>
                  <a:pt x="6795" y="804"/>
                </a:lnTo>
                <a:lnTo>
                  <a:pt x="6527" y="610"/>
                </a:lnTo>
                <a:lnTo>
                  <a:pt x="6235" y="464"/>
                </a:lnTo>
                <a:lnTo>
                  <a:pt x="5943" y="317"/>
                </a:lnTo>
                <a:lnTo>
                  <a:pt x="5626" y="196"/>
                </a:lnTo>
                <a:lnTo>
                  <a:pt x="5310" y="123"/>
                </a:lnTo>
                <a:lnTo>
                  <a:pt x="4969" y="49"/>
                </a:lnTo>
                <a:lnTo>
                  <a:pt x="4628" y="1"/>
                </a:lnTo>
                <a:lnTo>
                  <a:pt x="4287" y="1"/>
                </a:lnTo>
                <a:lnTo>
                  <a:pt x="4287" y="1"/>
                </a:lnTo>
                <a:lnTo>
                  <a:pt x="3848" y="25"/>
                </a:lnTo>
                <a:lnTo>
                  <a:pt x="3434" y="74"/>
                </a:lnTo>
                <a:lnTo>
                  <a:pt x="3020" y="196"/>
                </a:lnTo>
                <a:lnTo>
                  <a:pt x="2606" y="342"/>
                </a:lnTo>
                <a:lnTo>
                  <a:pt x="2241" y="512"/>
                </a:lnTo>
                <a:lnTo>
                  <a:pt x="1900" y="731"/>
                </a:lnTo>
                <a:lnTo>
                  <a:pt x="1559" y="975"/>
                </a:lnTo>
                <a:lnTo>
                  <a:pt x="1267" y="1243"/>
                </a:lnTo>
                <a:lnTo>
                  <a:pt x="974" y="1560"/>
                </a:lnTo>
                <a:lnTo>
                  <a:pt x="731" y="1876"/>
                </a:lnTo>
                <a:lnTo>
                  <a:pt x="512" y="2241"/>
                </a:lnTo>
                <a:lnTo>
                  <a:pt x="341" y="2607"/>
                </a:lnTo>
                <a:lnTo>
                  <a:pt x="195" y="2996"/>
                </a:lnTo>
                <a:lnTo>
                  <a:pt x="98" y="3410"/>
                </a:lnTo>
                <a:lnTo>
                  <a:pt x="25" y="3849"/>
                </a:lnTo>
                <a:lnTo>
                  <a:pt x="0" y="4287"/>
                </a:lnTo>
                <a:lnTo>
                  <a:pt x="0" y="4287"/>
                </a:lnTo>
                <a:lnTo>
                  <a:pt x="0" y="4580"/>
                </a:lnTo>
                <a:lnTo>
                  <a:pt x="25" y="4872"/>
                </a:lnTo>
                <a:lnTo>
                  <a:pt x="122" y="5432"/>
                </a:lnTo>
                <a:lnTo>
                  <a:pt x="244" y="5992"/>
                </a:lnTo>
                <a:lnTo>
                  <a:pt x="439" y="6528"/>
                </a:lnTo>
                <a:lnTo>
                  <a:pt x="658" y="7039"/>
                </a:lnTo>
                <a:lnTo>
                  <a:pt x="926" y="7526"/>
                </a:lnTo>
                <a:lnTo>
                  <a:pt x="1194" y="7989"/>
                </a:lnTo>
                <a:lnTo>
                  <a:pt x="1510" y="8452"/>
                </a:lnTo>
                <a:lnTo>
                  <a:pt x="1851" y="8890"/>
                </a:lnTo>
                <a:lnTo>
                  <a:pt x="2192" y="9304"/>
                </a:lnTo>
                <a:lnTo>
                  <a:pt x="2558" y="9718"/>
                </a:lnTo>
                <a:lnTo>
                  <a:pt x="2923" y="10108"/>
                </a:lnTo>
                <a:lnTo>
                  <a:pt x="3629" y="10839"/>
                </a:lnTo>
                <a:lnTo>
                  <a:pt x="4287" y="11496"/>
                </a:lnTo>
                <a:lnTo>
                  <a:pt x="4287" y="11496"/>
                </a:lnTo>
                <a:lnTo>
                  <a:pt x="4847" y="12032"/>
                </a:lnTo>
                <a:lnTo>
                  <a:pt x="5480" y="12592"/>
                </a:lnTo>
                <a:lnTo>
                  <a:pt x="6820" y="13737"/>
                </a:lnTo>
                <a:lnTo>
                  <a:pt x="7891" y="14614"/>
                </a:lnTo>
                <a:lnTo>
                  <a:pt x="8330" y="14955"/>
                </a:lnTo>
                <a:lnTo>
                  <a:pt x="8330" y="14955"/>
                </a:lnTo>
                <a:lnTo>
                  <a:pt x="8768" y="14614"/>
                </a:lnTo>
                <a:lnTo>
                  <a:pt x="9815" y="13761"/>
                </a:lnTo>
                <a:lnTo>
                  <a:pt x="11155" y="12617"/>
                </a:lnTo>
                <a:lnTo>
                  <a:pt x="11788" y="12056"/>
                </a:lnTo>
                <a:lnTo>
                  <a:pt x="12373" y="11496"/>
                </a:lnTo>
                <a:lnTo>
                  <a:pt x="12373" y="11496"/>
                </a:lnTo>
                <a:lnTo>
                  <a:pt x="13030" y="10839"/>
                </a:lnTo>
                <a:lnTo>
                  <a:pt x="13736" y="10108"/>
                </a:lnTo>
                <a:lnTo>
                  <a:pt x="14102" y="9718"/>
                </a:lnTo>
                <a:lnTo>
                  <a:pt x="14467" y="9304"/>
                </a:lnTo>
                <a:lnTo>
                  <a:pt x="14808" y="8890"/>
                </a:lnTo>
                <a:lnTo>
                  <a:pt x="15149" y="8452"/>
                </a:lnTo>
                <a:lnTo>
                  <a:pt x="15466" y="7989"/>
                </a:lnTo>
                <a:lnTo>
                  <a:pt x="15734" y="7526"/>
                </a:lnTo>
                <a:lnTo>
                  <a:pt x="16001" y="7039"/>
                </a:lnTo>
                <a:lnTo>
                  <a:pt x="16221" y="6528"/>
                </a:lnTo>
                <a:lnTo>
                  <a:pt x="16416" y="5992"/>
                </a:lnTo>
                <a:lnTo>
                  <a:pt x="16537" y="5432"/>
                </a:lnTo>
                <a:lnTo>
                  <a:pt x="16635" y="4872"/>
                </a:lnTo>
                <a:lnTo>
                  <a:pt x="16659" y="4580"/>
                </a:lnTo>
                <a:lnTo>
                  <a:pt x="16659" y="4287"/>
                </a:lnTo>
                <a:lnTo>
                  <a:pt x="16659" y="4287"/>
                </a:lnTo>
                <a:lnTo>
                  <a:pt x="16635" y="3849"/>
                </a:lnTo>
                <a:lnTo>
                  <a:pt x="16562" y="3410"/>
                </a:lnTo>
                <a:lnTo>
                  <a:pt x="16464" y="2996"/>
                </a:lnTo>
                <a:lnTo>
                  <a:pt x="16318" y="2607"/>
                </a:lnTo>
                <a:lnTo>
                  <a:pt x="16148" y="2241"/>
                </a:lnTo>
                <a:lnTo>
                  <a:pt x="15928" y="1876"/>
                </a:lnTo>
                <a:lnTo>
                  <a:pt x="15685" y="1560"/>
                </a:lnTo>
                <a:lnTo>
                  <a:pt x="15393" y="1243"/>
                </a:lnTo>
                <a:lnTo>
                  <a:pt x="15100" y="975"/>
                </a:lnTo>
                <a:lnTo>
                  <a:pt x="14759" y="731"/>
                </a:lnTo>
                <a:lnTo>
                  <a:pt x="14418" y="512"/>
                </a:lnTo>
                <a:lnTo>
                  <a:pt x="14053" y="342"/>
                </a:lnTo>
                <a:lnTo>
                  <a:pt x="13639" y="196"/>
                </a:lnTo>
                <a:lnTo>
                  <a:pt x="13225" y="74"/>
                </a:lnTo>
                <a:lnTo>
                  <a:pt x="12811" y="25"/>
                </a:lnTo>
                <a:lnTo>
                  <a:pt x="12373" y="1"/>
                </a:lnTo>
                <a:lnTo>
                  <a:pt x="12373" y="1"/>
                </a:lnTo>
                <a:close/>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49" name="Shape 54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fld id="{00000000-1234-1234-1234-123412341234}" type="slidenum">
              <a:rPr lang="en"/>
              <a:t>45</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Shape 554"/>
          <p:cNvSpPr txBox="1">
            <a:spLocks noGrp="1"/>
          </p:cNvSpPr>
          <p:nvPr>
            <p:ph type="subTitle" idx="4294967295"/>
          </p:nvPr>
        </p:nvSpPr>
        <p:spPr>
          <a:xfrm>
            <a:off x="2371500" y="2093775"/>
            <a:ext cx="5021400" cy="784800"/>
          </a:xfrm>
          <a:prstGeom prst="rect">
            <a:avLst/>
          </a:prstGeom>
        </p:spPr>
        <p:txBody>
          <a:bodyPr spcFirstLastPara="1" wrap="square" lIns="91425" tIns="91425" rIns="91425" bIns="91425" anchor="t" anchorCtr="0">
            <a:noAutofit/>
          </a:bodyPr>
          <a:lstStyle/>
          <a:p>
            <a:pPr marL="0" lvl="0" indent="0" rtl="0">
              <a:spcBef>
                <a:spcPts val="600"/>
              </a:spcBef>
              <a:spcAft>
                <a:spcPts val="0"/>
              </a:spcAft>
              <a:buNone/>
            </a:pPr>
            <a:r>
              <a:rPr lang="en" sz="3600" b="1" i="1">
                <a:latin typeface="Lora"/>
                <a:ea typeface="Lora"/>
                <a:cs typeface="Lora"/>
                <a:sym typeface="Lora"/>
              </a:rPr>
              <a:t>Any </a:t>
            </a:r>
            <a:r>
              <a:rPr lang="en" sz="3600" b="1" i="1">
                <a:highlight>
                  <a:srgbClr val="FFCD00"/>
                </a:highlight>
                <a:latin typeface="Lora"/>
                <a:ea typeface="Lora"/>
                <a:cs typeface="Lora"/>
                <a:sym typeface="Lora"/>
              </a:rPr>
              <a:t>questions</a:t>
            </a:r>
            <a:r>
              <a:rPr lang="en" sz="3600" b="1" i="1">
                <a:latin typeface="Lora"/>
                <a:ea typeface="Lora"/>
                <a:cs typeface="Lora"/>
                <a:sym typeface="Lora"/>
              </a:rPr>
              <a:t> ?</a:t>
            </a:r>
            <a:endParaRPr sz="3600" b="1" i="1">
              <a:latin typeface="Lora"/>
              <a:ea typeface="Lora"/>
              <a:cs typeface="Lora"/>
              <a:sym typeface="Lora"/>
            </a:endParaRPr>
          </a:p>
          <a:p>
            <a:pPr marL="0" lvl="0" indent="0" rtl="0">
              <a:spcBef>
                <a:spcPts val="600"/>
              </a:spcBef>
              <a:spcAft>
                <a:spcPts val="0"/>
              </a:spcAft>
              <a:buNone/>
            </a:pPr>
            <a:endParaRPr sz="1800">
              <a:solidFill>
                <a:schemeClr val="dk1"/>
              </a:solidFill>
            </a:endParaRPr>
          </a:p>
          <a:p>
            <a:pPr marL="0" lvl="0" indent="0" rtl="0">
              <a:spcBef>
                <a:spcPts val="600"/>
              </a:spcBef>
              <a:spcAft>
                <a:spcPts val="0"/>
              </a:spcAft>
              <a:buNone/>
            </a:pPr>
            <a:r>
              <a:rPr lang="en" sz="1800">
                <a:solidFill>
                  <a:schemeClr val="dk1"/>
                </a:solidFill>
              </a:rPr>
              <a:t>You can find me at</a:t>
            </a:r>
            <a:endParaRPr sz="1800">
              <a:solidFill>
                <a:schemeClr val="dk1"/>
              </a:solidFill>
            </a:endParaRPr>
          </a:p>
          <a:p>
            <a:pPr marL="457200" lvl="0" indent="-342900" rtl="0">
              <a:spcBef>
                <a:spcPts val="600"/>
              </a:spcBef>
              <a:spcAft>
                <a:spcPts val="0"/>
              </a:spcAft>
              <a:buSzPts val="1800"/>
              <a:buChar char="◉"/>
            </a:pPr>
            <a:r>
              <a:rPr lang="en" sz="1800">
                <a:solidFill>
                  <a:schemeClr val="dk1"/>
                </a:solidFill>
              </a:rPr>
              <a:t>Ronald Quintero</a:t>
            </a:r>
            <a:endParaRPr sz="1800">
              <a:solidFill>
                <a:schemeClr val="dk1"/>
              </a:solidFill>
            </a:endParaRPr>
          </a:p>
          <a:p>
            <a:pPr marL="914400" lvl="1" indent="-342900" rtl="0">
              <a:spcBef>
                <a:spcPts val="0"/>
              </a:spcBef>
              <a:spcAft>
                <a:spcPts val="0"/>
              </a:spcAft>
              <a:buSzPts val="1800"/>
              <a:buChar char="○"/>
            </a:pPr>
            <a:r>
              <a:rPr lang="en" sz="1800">
                <a:solidFill>
                  <a:schemeClr val="dk1"/>
                </a:solidFill>
              </a:rPr>
              <a:t>ronald@alumni.harvard.edu</a:t>
            </a:r>
            <a:endParaRPr b="1"/>
          </a:p>
        </p:txBody>
      </p:sp>
      <p:cxnSp>
        <p:nvCxnSpPr>
          <p:cNvPr id="555" name="Shape 555"/>
          <p:cNvCxnSpPr/>
          <p:nvPr/>
        </p:nvCxnSpPr>
        <p:spPr>
          <a:xfrm>
            <a:off x="6450" y="1428750"/>
            <a:ext cx="2397300" cy="0"/>
          </a:xfrm>
          <a:prstGeom prst="straightConnector1">
            <a:avLst/>
          </a:prstGeom>
          <a:noFill/>
          <a:ln w="9525" cap="flat" cmpd="sng">
            <a:solidFill>
              <a:srgbClr val="CCCCCC"/>
            </a:solidFill>
            <a:prstDash val="solid"/>
            <a:round/>
            <a:headEnd type="none" w="lg" len="lg"/>
            <a:tailEnd type="none" w="lg" len="lg"/>
          </a:ln>
        </p:spPr>
      </p:cxnSp>
      <p:sp>
        <p:nvSpPr>
          <p:cNvPr id="556" name="Shape 556"/>
          <p:cNvSpPr txBox="1">
            <a:spLocks noGrp="1"/>
          </p:cNvSpPr>
          <p:nvPr>
            <p:ph type="ctrTitle" idx="4294967295"/>
          </p:nvPr>
        </p:nvSpPr>
        <p:spPr>
          <a:xfrm>
            <a:off x="2371625" y="816550"/>
            <a:ext cx="4908000" cy="11598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 sz="6000"/>
              <a:t>Thanks!</a:t>
            </a:r>
            <a:endParaRPr sz="6000"/>
          </a:p>
        </p:txBody>
      </p:sp>
      <p:cxnSp>
        <p:nvCxnSpPr>
          <p:cNvPr id="557" name="Shape 557"/>
          <p:cNvCxnSpPr/>
          <p:nvPr/>
        </p:nvCxnSpPr>
        <p:spPr>
          <a:xfrm>
            <a:off x="5589800" y="1428750"/>
            <a:ext cx="3554100" cy="0"/>
          </a:xfrm>
          <a:prstGeom prst="straightConnector1">
            <a:avLst/>
          </a:prstGeom>
          <a:noFill/>
          <a:ln w="9525" cap="flat" cmpd="sng">
            <a:solidFill>
              <a:srgbClr val="CCCCCC"/>
            </a:solidFill>
            <a:prstDash val="solid"/>
            <a:round/>
            <a:headEnd type="none" w="lg" len="lg"/>
            <a:tailEnd type="none" w="lg" len="lg"/>
          </a:ln>
        </p:spPr>
      </p:cxnSp>
      <p:sp>
        <p:nvSpPr>
          <p:cNvPr id="558" name="Shape 558"/>
          <p:cNvSpPr/>
          <p:nvPr/>
        </p:nvSpPr>
        <p:spPr>
          <a:xfrm>
            <a:off x="831925" y="859175"/>
            <a:ext cx="1139100" cy="1139100"/>
          </a:xfrm>
          <a:prstGeom prst="ellipse">
            <a:avLst/>
          </a:prstGeom>
          <a:solidFill>
            <a:srgbClr val="FFCD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559" name="Shape 559"/>
          <p:cNvGrpSpPr/>
          <p:nvPr/>
        </p:nvGrpSpPr>
        <p:grpSpPr>
          <a:xfrm>
            <a:off x="1148888" y="1190759"/>
            <a:ext cx="505722" cy="475767"/>
            <a:chOff x="5972700" y="2330200"/>
            <a:chExt cx="411625" cy="387275"/>
          </a:xfrm>
        </p:grpSpPr>
        <p:sp>
          <p:nvSpPr>
            <p:cNvPr id="560" name="Shape 560"/>
            <p:cNvSpPr/>
            <p:nvPr/>
          </p:nvSpPr>
          <p:spPr>
            <a:xfrm>
              <a:off x="5972700" y="2476950"/>
              <a:ext cx="98050" cy="219825"/>
            </a:xfrm>
            <a:custGeom>
              <a:avLst/>
              <a:gdLst/>
              <a:ahLst/>
              <a:cxnLst/>
              <a:rect l="0" t="0" r="0" b="0"/>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61" name="Shape 561"/>
            <p:cNvSpPr/>
            <p:nvPr/>
          </p:nvSpPr>
          <p:spPr>
            <a:xfrm>
              <a:off x="6078025" y="2330200"/>
              <a:ext cx="306300" cy="387275"/>
            </a:xfrm>
            <a:custGeom>
              <a:avLst/>
              <a:gdLst/>
              <a:ahLst/>
              <a:cxnLst/>
              <a:rect l="0" t="0" r="0" b="0"/>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562" name="Shape 56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46</a:t>
            </a:fld>
            <a:endParaRPr/>
          </a:p>
        </p:txBody>
      </p:sp>
      <p:grpSp>
        <p:nvGrpSpPr>
          <p:cNvPr id="563" name="Shape 563"/>
          <p:cNvGrpSpPr/>
          <p:nvPr/>
        </p:nvGrpSpPr>
        <p:grpSpPr>
          <a:xfrm>
            <a:off x="6317401" y="3880170"/>
            <a:ext cx="391001" cy="264085"/>
            <a:chOff x="564675" y="1700625"/>
            <a:chExt cx="465200" cy="314200"/>
          </a:xfrm>
        </p:grpSpPr>
        <p:sp>
          <p:nvSpPr>
            <p:cNvPr id="564" name="Shape 564"/>
            <p:cNvSpPr/>
            <p:nvPr/>
          </p:nvSpPr>
          <p:spPr>
            <a:xfrm>
              <a:off x="564675" y="1700625"/>
              <a:ext cx="465200" cy="29250"/>
            </a:xfrm>
            <a:custGeom>
              <a:avLst/>
              <a:gdLst/>
              <a:ahLst/>
              <a:cxnLst/>
              <a:rect l="0" t="0" r="0" b="0"/>
              <a:pathLst>
                <a:path w="18608" h="1170" fill="none" extrusionOk="0">
                  <a:moveTo>
                    <a:pt x="18608" y="1170"/>
                  </a:moveTo>
                  <a:lnTo>
                    <a:pt x="18608" y="488"/>
                  </a:lnTo>
                  <a:lnTo>
                    <a:pt x="18608" y="488"/>
                  </a:lnTo>
                  <a:lnTo>
                    <a:pt x="18608" y="390"/>
                  </a:lnTo>
                  <a:lnTo>
                    <a:pt x="18559" y="293"/>
                  </a:lnTo>
                  <a:lnTo>
                    <a:pt x="18535" y="220"/>
                  </a:lnTo>
                  <a:lnTo>
                    <a:pt x="18462" y="147"/>
                  </a:lnTo>
                  <a:lnTo>
                    <a:pt x="18389" y="74"/>
                  </a:lnTo>
                  <a:lnTo>
                    <a:pt x="18316" y="49"/>
                  </a:lnTo>
                  <a:lnTo>
                    <a:pt x="18218" y="1"/>
                  </a:lnTo>
                  <a:lnTo>
                    <a:pt x="18121" y="1"/>
                  </a:lnTo>
                  <a:lnTo>
                    <a:pt x="488" y="1"/>
                  </a:lnTo>
                  <a:lnTo>
                    <a:pt x="488" y="1"/>
                  </a:lnTo>
                  <a:lnTo>
                    <a:pt x="390" y="1"/>
                  </a:lnTo>
                  <a:lnTo>
                    <a:pt x="293" y="49"/>
                  </a:lnTo>
                  <a:lnTo>
                    <a:pt x="220" y="74"/>
                  </a:lnTo>
                  <a:lnTo>
                    <a:pt x="147" y="147"/>
                  </a:lnTo>
                  <a:lnTo>
                    <a:pt x="74" y="220"/>
                  </a:lnTo>
                  <a:lnTo>
                    <a:pt x="49" y="293"/>
                  </a:lnTo>
                  <a:lnTo>
                    <a:pt x="1" y="390"/>
                  </a:lnTo>
                  <a:lnTo>
                    <a:pt x="1" y="488"/>
                  </a:lnTo>
                  <a:lnTo>
                    <a:pt x="1" y="1170"/>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65" name="Shape 565"/>
            <p:cNvSpPr/>
            <p:nvPr/>
          </p:nvSpPr>
          <p:spPr>
            <a:xfrm>
              <a:off x="564675" y="1732300"/>
              <a:ext cx="465200" cy="272175"/>
            </a:xfrm>
            <a:custGeom>
              <a:avLst/>
              <a:gdLst/>
              <a:ahLst/>
              <a:cxnLst/>
              <a:rect l="0" t="0" r="0" b="0"/>
              <a:pathLst>
                <a:path w="18608" h="10887" fill="none" extrusionOk="0">
                  <a:moveTo>
                    <a:pt x="13493" y="7209"/>
                  </a:moveTo>
                  <a:lnTo>
                    <a:pt x="18608" y="10887"/>
                  </a:lnTo>
                  <a:lnTo>
                    <a:pt x="18608" y="10887"/>
                  </a:lnTo>
                  <a:lnTo>
                    <a:pt x="18608" y="10814"/>
                  </a:lnTo>
                  <a:lnTo>
                    <a:pt x="18608" y="0"/>
                  </a:lnTo>
                  <a:lnTo>
                    <a:pt x="9450" y="6625"/>
                  </a:lnTo>
                  <a:lnTo>
                    <a:pt x="9450" y="6625"/>
                  </a:lnTo>
                  <a:lnTo>
                    <a:pt x="9377" y="6673"/>
                  </a:lnTo>
                  <a:lnTo>
                    <a:pt x="9304" y="6673"/>
                  </a:lnTo>
                  <a:lnTo>
                    <a:pt x="9304" y="6673"/>
                  </a:lnTo>
                  <a:lnTo>
                    <a:pt x="9231" y="6673"/>
                  </a:lnTo>
                  <a:lnTo>
                    <a:pt x="9158" y="6625"/>
                  </a:lnTo>
                  <a:lnTo>
                    <a:pt x="1" y="0"/>
                  </a:lnTo>
                  <a:lnTo>
                    <a:pt x="1" y="10814"/>
                  </a:lnTo>
                  <a:lnTo>
                    <a:pt x="1" y="10814"/>
                  </a:lnTo>
                  <a:lnTo>
                    <a:pt x="1" y="10887"/>
                  </a:lnTo>
                  <a:lnTo>
                    <a:pt x="5115" y="7209"/>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66" name="Shape 566"/>
            <p:cNvSpPr/>
            <p:nvPr/>
          </p:nvSpPr>
          <p:spPr>
            <a:xfrm>
              <a:off x="572600" y="2014200"/>
              <a:ext cx="449375" cy="625"/>
            </a:xfrm>
            <a:custGeom>
              <a:avLst/>
              <a:gdLst/>
              <a:ahLst/>
              <a:cxnLst/>
              <a:rect l="0" t="0" r="0" b="0"/>
              <a:pathLst>
                <a:path w="17975" h="25" fill="none" extrusionOk="0">
                  <a:moveTo>
                    <a:pt x="0" y="0"/>
                  </a:moveTo>
                  <a:lnTo>
                    <a:pt x="0" y="0"/>
                  </a:lnTo>
                  <a:lnTo>
                    <a:pt x="98" y="25"/>
                  </a:lnTo>
                  <a:lnTo>
                    <a:pt x="171" y="25"/>
                  </a:lnTo>
                  <a:lnTo>
                    <a:pt x="17804" y="25"/>
                  </a:lnTo>
                  <a:lnTo>
                    <a:pt x="17804" y="25"/>
                  </a:lnTo>
                  <a:lnTo>
                    <a:pt x="17877" y="25"/>
                  </a:lnTo>
                  <a:lnTo>
                    <a:pt x="17974" y="0"/>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Shape 571"/>
          <p:cNvSpPr txBox="1">
            <a:spLocks noGrp="1"/>
          </p:cNvSpPr>
          <p:nvPr>
            <p:ph type="title"/>
          </p:nvPr>
        </p:nvSpPr>
        <p:spPr>
          <a:xfrm>
            <a:off x="1381250" y="922668"/>
            <a:ext cx="38784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Credits</a:t>
            </a:r>
            <a:endParaRPr/>
          </a:p>
        </p:txBody>
      </p:sp>
      <p:sp>
        <p:nvSpPr>
          <p:cNvPr id="572" name="Shape 572"/>
          <p:cNvSpPr txBox="1">
            <a:spLocks noGrp="1"/>
          </p:cNvSpPr>
          <p:nvPr>
            <p:ph type="body" idx="1"/>
          </p:nvPr>
        </p:nvSpPr>
        <p:spPr>
          <a:xfrm>
            <a:off x="1381250" y="1616470"/>
            <a:ext cx="6809700" cy="3112200"/>
          </a:xfrm>
          <a:prstGeom prst="rect">
            <a:avLst/>
          </a:prstGeom>
        </p:spPr>
        <p:txBody>
          <a:bodyPr spcFirstLastPara="1" wrap="square" lIns="91425" tIns="91425" rIns="91425" bIns="91425" anchor="t" anchorCtr="0">
            <a:noAutofit/>
          </a:bodyPr>
          <a:lstStyle/>
          <a:p>
            <a:pPr marL="0" lvl="0" indent="0" rtl="0">
              <a:spcBef>
                <a:spcPts val="600"/>
              </a:spcBef>
              <a:spcAft>
                <a:spcPts val="0"/>
              </a:spcAft>
              <a:buClr>
                <a:schemeClr val="dk1"/>
              </a:buClr>
              <a:buSzPts val="1100"/>
              <a:buFont typeface="Arial"/>
              <a:buNone/>
            </a:pPr>
            <a:r>
              <a:rPr lang="en"/>
              <a:t>Special thanks to all the people who made this research possible:</a:t>
            </a:r>
            <a:endParaRPr/>
          </a:p>
          <a:p>
            <a:pPr marL="457200" lvl="0" indent="-381000" rtl="0">
              <a:lnSpc>
                <a:spcPct val="115000"/>
              </a:lnSpc>
              <a:spcBef>
                <a:spcPts val="600"/>
              </a:spcBef>
              <a:spcAft>
                <a:spcPts val="0"/>
              </a:spcAft>
              <a:buClr>
                <a:srgbClr val="FFCD00"/>
              </a:buClr>
              <a:buSzPts val="2400"/>
              <a:buChar char="◉"/>
            </a:pPr>
            <a:r>
              <a:rPr lang="en"/>
              <a:t>Jaclyn Olsen - Harvard Office for Sustainability</a:t>
            </a:r>
            <a:endParaRPr/>
          </a:p>
          <a:p>
            <a:pPr marL="457200" lvl="0" indent="-381000" rtl="0">
              <a:lnSpc>
                <a:spcPct val="115000"/>
              </a:lnSpc>
              <a:spcBef>
                <a:spcPts val="0"/>
              </a:spcBef>
              <a:spcAft>
                <a:spcPts val="0"/>
              </a:spcAft>
              <a:buClr>
                <a:srgbClr val="FFCD00"/>
              </a:buClr>
              <a:buSzPts val="2400"/>
              <a:buChar char="◉"/>
            </a:pPr>
            <a:r>
              <a:rPr lang="en"/>
              <a:t>Veena Dharmaraj - Cambridge Compact</a:t>
            </a:r>
            <a:endParaRPr/>
          </a:p>
          <a:p>
            <a:pPr marL="457200" lvl="0" indent="-381000" rtl="0">
              <a:lnSpc>
                <a:spcPct val="115000"/>
              </a:lnSpc>
              <a:spcBef>
                <a:spcPts val="0"/>
              </a:spcBef>
              <a:spcAft>
                <a:spcPts val="0"/>
              </a:spcAft>
              <a:buClr>
                <a:srgbClr val="FFCD00"/>
              </a:buClr>
              <a:buSzPts val="2400"/>
              <a:buChar char="◉"/>
            </a:pPr>
            <a:r>
              <a:rPr lang="en"/>
              <a:t>Many more at Alexandria, Boston Properties, EverSource, SunPower, Novartis, Google, UCSD,and the City of Cambridge.</a:t>
            </a:r>
            <a:endParaRPr/>
          </a:p>
          <a:p>
            <a:pPr marL="0" lvl="0" indent="0">
              <a:spcBef>
                <a:spcPts val="600"/>
              </a:spcBef>
              <a:spcAft>
                <a:spcPts val="0"/>
              </a:spcAft>
              <a:buNone/>
            </a:pPr>
            <a:endParaRPr/>
          </a:p>
        </p:txBody>
      </p:sp>
      <p:grpSp>
        <p:nvGrpSpPr>
          <p:cNvPr id="573" name="Shape 573"/>
          <p:cNvGrpSpPr/>
          <p:nvPr/>
        </p:nvGrpSpPr>
        <p:grpSpPr>
          <a:xfrm>
            <a:off x="916458" y="1019750"/>
            <a:ext cx="214625" cy="214625"/>
            <a:chOff x="2594050" y="1631825"/>
            <a:chExt cx="439625" cy="439625"/>
          </a:xfrm>
        </p:grpSpPr>
        <p:sp>
          <p:nvSpPr>
            <p:cNvPr id="574" name="Shape 574"/>
            <p:cNvSpPr/>
            <p:nvPr/>
          </p:nvSpPr>
          <p:spPr>
            <a:xfrm>
              <a:off x="2594050" y="1883300"/>
              <a:ext cx="188175" cy="188150"/>
            </a:xfrm>
            <a:custGeom>
              <a:avLst/>
              <a:gdLst/>
              <a:ahLst/>
              <a:cxnLst/>
              <a:rect l="0" t="0" r="0" b="0"/>
              <a:pathLst>
                <a:path w="7527" h="7526" fill="none" extrusionOk="0">
                  <a:moveTo>
                    <a:pt x="5992" y="0"/>
                  </a:moveTo>
                  <a:lnTo>
                    <a:pt x="537" y="6430"/>
                  </a:lnTo>
                  <a:lnTo>
                    <a:pt x="1" y="7526"/>
                  </a:lnTo>
                  <a:lnTo>
                    <a:pt x="1097" y="6990"/>
                  </a:lnTo>
                  <a:lnTo>
                    <a:pt x="7526" y="1534"/>
                  </a:lnTo>
                  <a:lnTo>
                    <a:pt x="5992" y="0"/>
                  </a:lnTo>
                  <a:close/>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75" name="Shape 575"/>
            <p:cNvSpPr/>
            <p:nvPr/>
          </p:nvSpPr>
          <p:spPr>
            <a:xfrm>
              <a:off x="2857700" y="1631825"/>
              <a:ext cx="175975" cy="176000"/>
            </a:xfrm>
            <a:custGeom>
              <a:avLst/>
              <a:gdLst/>
              <a:ahLst/>
              <a:cxnLst/>
              <a:rect l="0" t="0" r="0" b="0"/>
              <a:pathLst>
                <a:path w="7039" h="7040" fill="none" extrusionOk="0">
                  <a:moveTo>
                    <a:pt x="268" y="2704"/>
                  </a:moveTo>
                  <a:lnTo>
                    <a:pt x="4336" y="6771"/>
                  </a:lnTo>
                  <a:lnTo>
                    <a:pt x="4336" y="6771"/>
                  </a:lnTo>
                  <a:lnTo>
                    <a:pt x="4336" y="6771"/>
                  </a:lnTo>
                  <a:lnTo>
                    <a:pt x="4652" y="6917"/>
                  </a:lnTo>
                  <a:lnTo>
                    <a:pt x="4993" y="7015"/>
                  </a:lnTo>
                  <a:lnTo>
                    <a:pt x="5310" y="7039"/>
                  </a:lnTo>
                  <a:lnTo>
                    <a:pt x="5651" y="7039"/>
                  </a:lnTo>
                  <a:lnTo>
                    <a:pt x="5992" y="6966"/>
                  </a:lnTo>
                  <a:lnTo>
                    <a:pt x="6308" y="6844"/>
                  </a:lnTo>
                  <a:lnTo>
                    <a:pt x="6454" y="6747"/>
                  </a:lnTo>
                  <a:lnTo>
                    <a:pt x="6601" y="6674"/>
                  </a:lnTo>
                  <a:lnTo>
                    <a:pt x="6747" y="6552"/>
                  </a:lnTo>
                  <a:lnTo>
                    <a:pt x="6893" y="6430"/>
                  </a:lnTo>
                  <a:lnTo>
                    <a:pt x="6893" y="6430"/>
                  </a:lnTo>
                  <a:lnTo>
                    <a:pt x="6942" y="6357"/>
                  </a:lnTo>
                  <a:lnTo>
                    <a:pt x="7015" y="6260"/>
                  </a:lnTo>
                  <a:lnTo>
                    <a:pt x="7039" y="6138"/>
                  </a:lnTo>
                  <a:lnTo>
                    <a:pt x="7039" y="6041"/>
                  </a:lnTo>
                  <a:lnTo>
                    <a:pt x="7039" y="6041"/>
                  </a:lnTo>
                  <a:lnTo>
                    <a:pt x="7039" y="5943"/>
                  </a:lnTo>
                  <a:lnTo>
                    <a:pt x="7015" y="5846"/>
                  </a:lnTo>
                  <a:lnTo>
                    <a:pt x="6942" y="5748"/>
                  </a:lnTo>
                  <a:lnTo>
                    <a:pt x="6893" y="5651"/>
                  </a:lnTo>
                  <a:lnTo>
                    <a:pt x="1389" y="147"/>
                  </a:lnTo>
                  <a:lnTo>
                    <a:pt x="1389" y="147"/>
                  </a:lnTo>
                  <a:lnTo>
                    <a:pt x="1291" y="98"/>
                  </a:lnTo>
                  <a:lnTo>
                    <a:pt x="1194" y="25"/>
                  </a:lnTo>
                  <a:lnTo>
                    <a:pt x="1096" y="0"/>
                  </a:lnTo>
                  <a:lnTo>
                    <a:pt x="999" y="0"/>
                  </a:lnTo>
                  <a:lnTo>
                    <a:pt x="999" y="0"/>
                  </a:lnTo>
                  <a:lnTo>
                    <a:pt x="902" y="0"/>
                  </a:lnTo>
                  <a:lnTo>
                    <a:pt x="780" y="25"/>
                  </a:lnTo>
                  <a:lnTo>
                    <a:pt x="682" y="98"/>
                  </a:lnTo>
                  <a:lnTo>
                    <a:pt x="609" y="147"/>
                  </a:lnTo>
                  <a:lnTo>
                    <a:pt x="609" y="147"/>
                  </a:lnTo>
                  <a:lnTo>
                    <a:pt x="487" y="293"/>
                  </a:lnTo>
                  <a:lnTo>
                    <a:pt x="366" y="439"/>
                  </a:lnTo>
                  <a:lnTo>
                    <a:pt x="293" y="585"/>
                  </a:lnTo>
                  <a:lnTo>
                    <a:pt x="195" y="731"/>
                  </a:lnTo>
                  <a:lnTo>
                    <a:pt x="73" y="1048"/>
                  </a:lnTo>
                  <a:lnTo>
                    <a:pt x="0" y="1389"/>
                  </a:lnTo>
                  <a:lnTo>
                    <a:pt x="0" y="1730"/>
                  </a:lnTo>
                  <a:lnTo>
                    <a:pt x="25" y="2046"/>
                  </a:lnTo>
                  <a:lnTo>
                    <a:pt x="122" y="2387"/>
                  </a:lnTo>
                  <a:lnTo>
                    <a:pt x="268" y="2704"/>
                  </a:lnTo>
                  <a:lnTo>
                    <a:pt x="268" y="2704"/>
                  </a:lnTo>
                  <a:close/>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76" name="Shape 576"/>
            <p:cNvSpPr/>
            <p:nvPr/>
          </p:nvSpPr>
          <p:spPr>
            <a:xfrm>
              <a:off x="2662850" y="1699400"/>
              <a:ext cx="303250" cy="303250"/>
            </a:xfrm>
            <a:custGeom>
              <a:avLst/>
              <a:gdLst/>
              <a:ahLst/>
              <a:cxnLst/>
              <a:rect l="0" t="0" r="0" b="0"/>
              <a:pathLst>
                <a:path w="12130" h="12130" fill="none" extrusionOk="0">
                  <a:moveTo>
                    <a:pt x="8038" y="1"/>
                  </a:moveTo>
                  <a:lnTo>
                    <a:pt x="4872" y="3191"/>
                  </a:lnTo>
                  <a:lnTo>
                    <a:pt x="4872" y="3191"/>
                  </a:lnTo>
                  <a:lnTo>
                    <a:pt x="4628" y="3094"/>
                  </a:lnTo>
                  <a:lnTo>
                    <a:pt x="4385" y="2997"/>
                  </a:lnTo>
                  <a:lnTo>
                    <a:pt x="4092" y="2899"/>
                  </a:lnTo>
                  <a:lnTo>
                    <a:pt x="3800" y="2850"/>
                  </a:lnTo>
                  <a:lnTo>
                    <a:pt x="3484" y="2777"/>
                  </a:lnTo>
                  <a:lnTo>
                    <a:pt x="3167" y="2729"/>
                  </a:lnTo>
                  <a:lnTo>
                    <a:pt x="2850" y="2704"/>
                  </a:lnTo>
                  <a:lnTo>
                    <a:pt x="2534" y="2704"/>
                  </a:lnTo>
                  <a:lnTo>
                    <a:pt x="2534" y="2704"/>
                  </a:lnTo>
                  <a:lnTo>
                    <a:pt x="2241" y="2704"/>
                  </a:lnTo>
                  <a:lnTo>
                    <a:pt x="1949" y="2729"/>
                  </a:lnTo>
                  <a:lnTo>
                    <a:pt x="1633" y="2777"/>
                  </a:lnTo>
                  <a:lnTo>
                    <a:pt x="1316" y="2850"/>
                  </a:lnTo>
                  <a:lnTo>
                    <a:pt x="999" y="2972"/>
                  </a:lnTo>
                  <a:lnTo>
                    <a:pt x="707" y="3094"/>
                  </a:lnTo>
                  <a:lnTo>
                    <a:pt x="415" y="3289"/>
                  </a:lnTo>
                  <a:lnTo>
                    <a:pt x="147" y="3508"/>
                  </a:lnTo>
                  <a:lnTo>
                    <a:pt x="147" y="3508"/>
                  </a:lnTo>
                  <a:lnTo>
                    <a:pt x="74" y="3581"/>
                  </a:lnTo>
                  <a:lnTo>
                    <a:pt x="25" y="3678"/>
                  </a:lnTo>
                  <a:lnTo>
                    <a:pt x="1" y="3776"/>
                  </a:lnTo>
                  <a:lnTo>
                    <a:pt x="1" y="3898"/>
                  </a:lnTo>
                  <a:lnTo>
                    <a:pt x="1" y="3898"/>
                  </a:lnTo>
                  <a:lnTo>
                    <a:pt x="1" y="3995"/>
                  </a:lnTo>
                  <a:lnTo>
                    <a:pt x="25" y="4093"/>
                  </a:lnTo>
                  <a:lnTo>
                    <a:pt x="74" y="4190"/>
                  </a:lnTo>
                  <a:lnTo>
                    <a:pt x="147" y="4287"/>
                  </a:lnTo>
                  <a:lnTo>
                    <a:pt x="7843" y="11984"/>
                  </a:lnTo>
                  <a:lnTo>
                    <a:pt x="7843" y="11984"/>
                  </a:lnTo>
                  <a:lnTo>
                    <a:pt x="7941" y="12057"/>
                  </a:lnTo>
                  <a:lnTo>
                    <a:pt x="8038" y="12105"/>
                  </a:lnTo>
                  <a:lnTo>
                    <a:pt x="8135" y="12130"/>
                  </a:lnTo>
                  <a:lnTo>
                    <a:pt x="8233" y="12130"/>
                  </a:lnTo>
                  <a:lnTo>
                    <a:pt x="8233" y="12130"/>
                  </a:lnTo>
                  <a:lnTo>
                    <a:pt x="8355" y="12130"/>
                  </a:lnTo>
                  <a:lnTo>
                    <a:pt x="8452" y="12105"/>
                  </a:lnTo>
                  <a:lnTo>
                    <a:pt x="8549" y="12057"/>
                  </a:lnTo>
                  <a:lnTo>
                    <a:pt x="8622" y="11984"/>
                  </a:lnTo>
                  <a:lnTo>
                    <a:pt x="8622" y="11984"/>
                  </a:lnTo>
                  <a:lnTo>
                    <a:pt x="8842" y="11716"/>
                  </a:lnTo>
                  <a:lnTo>
                    <a:pt x="9036" y="11423"/>
                  </a:lnTo>
                  <a:lnTo>
                    <a:pt x="9158" y="11131"/>
                  </a:lnTo>
                  <a:lnTo>
                    <a:pt x="9280" y="10814"/>
                  </a:lnTo>
                  <a:lnTo>
                    <a:pt x="9353" y="10498"/>
                  </a:lnTo>
                  <a:lnTo>
                    <a:pt x="9402" y="10181"/>
                  </a:lnTo>
                  <a:lnTo>
                    <a:pt x="9426" y="9889"/>
                  </a:lnTo>
                  <a:lnTo>
                    <a:pt x="9426" y="9597"/>
                  </a:lnTo>
                  <a:lnTo>
                    <a:pt x="9426" y="9597"/>
                  </a:lnTo>
                  <a:lnTo>
                    <a:pt x="9426" y="9280"/>
                  </a:lnTo>
                  <a:lnTo>
                    <a:pt x="9402" y="8964"/>
                  </a:lnTo>
                  <a:lnTo>
                    <a:pt x="9353" y="8647"/>
                  </a:lnTo>
                  <a:lnTo>
                    <a:pt x="9280" y="8330"/>
                  </a:lnTo>
                  <a:lnTo>
                    <a:pt x="9231" y="8038"/>
                  </a:lnTo>
                  <a:lnTo>
                    <a:pt x="9134" y="7746"/>
                  </a:lnTo>
                  <a:lnTo>
                    <a:pt x="9036" y="7502"/>
                  </a:lnTo>
                  <a:lnTo>
                    <a:pt x="8939" y="7259"/>
                  </a:lnTo>
                  <a:lnTo>
                    <a:pt x="12130" y="4093"/>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77" name="Shape 577"/>
            <p:cNvSpPr/>
            <p:nvPr/>
          </p:nvSpPr>
          <p:spPr>
            <a:xfrm>
              <a:off x="2814912" y="1754062"/>
              <a:ext cx="49950" cy="49950"/>
            </a:xfrm>
            <a:custGeom>
              <a:avLst/>
              <a:gdLst/>
              <a:ahLst/>
              <a:cxnLst/>
              <a:rect l="0" t="0" r="0" b="0"/>
              <a:pathLst>
                <a:path w="1998" h="1998" fill="none" extrusionOk="0">
                  <a:moveTo>
                    <a:pt x="1" y="1997"/>
                  </a:moveTo>
                  <a:lnTo>
                    <a:pt x="1998" y="0"/>
                  </a:lnTo>
                </a:path>
              </a:pathLst>
            </a:custGeom>
            <a:noFill/>
            <a:ln w="9525" cap="rnd"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578" name="Shape 57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fld id="{00000000-1234-1234-1234-123412341234}" type="slidenum">
              <a:rPr lang="en"/>
              <a:t>47</a:t>
            </a:fld>
            <a:endParaRPr/>
          </a:p>
        </p:txBody>
      </p:sp>
    </p:spTree>
  </p:cSld>
  <p:clrMapOvr>
    <a:masterClrMapping/>
  </p:clrMapOvr>
</p:sld>
</file>

<file path=ppt/theme/theme1.xml><?xml version="1.0" encoding="utf-8"?>
<a:theme xmlns:a="http://schemas.openxmlformats.org/drawingml/2006/main" name="Viol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4550</Words>
  <Application>Microsoft Office PowerPoint</Application>
  <PresentationFormat>On-screen Show (16:9)</PresentationFormat>
  <Paragraphs>569</Paragraphs>
  <Slides>47</Slides>
  <Notes>47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47</vt:i4>
      </vt:variant>
    </vt:vector>
  </HeadingPairs>
  <TitlesOfParts>
    <vt:vector size="51" baseType="lpstr">
      <vt:lpstr>Arial</vt:lpstr>
      <vt:lpstr>Lora</vt:lpstr>
      <vt:lpstr>Quattrocento Sans</vt:lpstr>
      <vt:lpstr>Viola template</vt:lpstr>
      <vt:lpstr>Cambridge Compact  Energy Storage Opportunities January 2018</vt:lpstr>
      <vt:lpstr>$106,000,000,000 Billion</vt:lpstr>
      <vt:lpstr>Energy Storage Systems (EES) US - Factoids</vt:lpstr>
      <vt:lpstr>DOE Global Energy Storage Database</vt:lpstr>
      <vt:lpstr>Global cumulative storage deployments Projections</vt:lpstr>
      <vt:lpstr>Levelized Cost of Storage Analysis</vt:lpstr>
      <vt:lpstr>Central Takeaways</vt:lpstr>
      <vt:lpstr>Consumer Energy Storage Systems Primer</vt:lpstr>
      <vt:lpstr>Consumer ESS</vt:lpstr>
      <vt:lpstr>Technologies, Value proposition, and solutions</vt:lpstr>
      <vt:lpstr>Basics of Energy Storage</vt:lpstr>
      <vt:lpstr>PowerPoint Presentation</vt:lpstr>
      <vt:lpstr>PowerPoint Presentation</vt:lpstr>
      <vt:lpstr>Primary Value Proposition</vt:lpstr>
      <vt:lpstr>Other Advantages: Traditional Vs The Future Grid</vt:lpstr>
      <vt:lpstr>What Technologies Are Commercially Available?</vt:lpstr>
      <vt:lpstr>Solid State</vt:lpstr>
      <vt:lpstr>PowerPoint Presentation</vt:lpstr>
      <vt:lpstr>Li-Ion</vt:lpstr>
      <vt:lpstr>Other Options (Max 3 slides)</vt:lpstr>
      <vt:lpstr>Case Studies</vt:lpstr>
      <vt:lpstr>Aliso Canyon - California -  Resiliency Need</vt:lpstr>
      <vt:lpstr>Massachusetts - Pumped Hydro</vt:lpstr>
      <vt:lpstr>Commercial - Beacon Power - Tyngsboro, Massachusetts- Flywheel</vt:lpstr>
      <vt:lpstr>BJ's Wholesale Club - SolarCity / Direct Energy - (Framingham, MA)</vt:lpstr>
      <vt:lpstr>BJ's Wholesale Club - SolarCity / Direct Energy - (Framingham, MA)</vt:lpstr>
      <vt:lpstr>Community Energy Storage - Nottingham, UK</vt:lpstr>
      <vt:lpstr>Harvard Thermal Energy Storage Project  Allston: ~8 MWe</vt:lpstr>
      <vt:lpstr>University - Research -  UC Davis - </vt:lpstr>
      <vt:lpstr>UC SAN DIEGO</vt:lpstr>
      <vt:lpstr>State of the Market</vt:lpstr>
      <vt:lpstr>State of the Market</vt:lpstr>
      <vt:lpstr>Public &amp; Private Sectors</vt:lpstr>
      <vt:lpstr>Federal Government</vt:lpstr>
      <vt:lpstr>Massachusetts</vt:lpstr>
      <vt:lpstr>SunPower - SMART:  Solar + Storage</vt:lpstr>
      <vt:lpstr>Eversource 1/2</vt:lpstr>
      <vt:lpstr>Eversource 2/2</vt:lpstr>
      <vt:lpstr>Enernoc</vt:lpstr>
      <vt:lpstr>STEM - Lease + AI</vt:lpstr>
      <vt:lpstr>Carbon Tax &amp; Environmental Impact - Data Analysis</vt:lpstr>
      <vt:lpstr>Remaining Issues in MA</vt:lpstr>
      <vt:lpstr>Conclusion and discussion</vt:lpstr>
      <vt:lpstr>Resources</vt:lpstr>
      <vt:lpstr>End.</vt:lpstr>
      <vt:lpstr>Thanks!</vt:lpstr>
      <vt:lpstr>Credits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Cambridge Compact  Energy Storage Opportunities January 2018</dc:title>
  <cp:lastModifiedBy>Dharmaraj, Veena</cp:lastModifiedBy>
  <cp:revision>3</cp:revision>
  <dcterms:modified xsi:type="dcterms:W3CDTF">2018-02-20T13:50:15Z</dcterms:modified>
</cp:coreProperties>
</file>